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F7689C-FD36-4475-8927-5445340DD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14CD92D-B3B1-4C19-9973-0E083441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6EDD2F-2BF6-444B-9145-7FEB92D5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26693E-D526-4E01-BF3F-5787C02B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AA62A2-697A-45F4-869D-4ADDA70E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2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41170-5924-42DA-AEAF-135575BA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115B0F-D768-40BC-B11F-9FA173249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CAC141-1AA6-4A18-9065-13E07787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484F85-5558-4036-B0A0-F97EE5F0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5D5E59-2B22-41CC-AB50-1CE68F25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24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DADF08B-51F4-4781-9ED6-0A31C8D6F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4ED993C-4101-4BDC-8E25-E381C4BF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9499A3-E145-4D75-B0BF-C1DC1F18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1CCC86-B851-4FD8-BB1C-B9A897F2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784748-587C-4E08-9381-B55A32E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48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74B44-41D2-4B0E-A14D-04C2F36A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81DD3F-EDDC-4579-8350-A55AD18C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4DD0B6-A2DD-4A87-8E71-E5E1EB11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72A575-FC45-41EF-8B9E-3C9D465C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7C1C11-41AB-44EA-9032-D20C814B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2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097006-84A3-4A28-A592-6CA4D6B9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FE081F-04B2-4F68-8E5A-50567CB9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7CCE7C-6337-47DA-9227-1FA01BEE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F4DCFF-A285-4595-B677-4DBA0907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77B4C8-BF10-4969-B8E8-0EF4369D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63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02458-CC53-44BE-8748-724D41A4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C9020C-C2F7-44C2-AEB3-42DFB7079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4EBE54-C717-4CDB-9912-D90BFC08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009DD0-E573-4966-9369-9884B539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8BCC15-A874-4430-BFB9-54EA401C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C91B63-46B1-456A-9CAC-AC315AFB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64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DEE0A-8755-43AA-8318-6AA80F33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4EBF21-AE7D-4D98-A592-821D1BC1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6243C5-AC14-411D-8CB7-564E3D4C8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78AFFA0-ED55-4EC1-B9B9-E66B7EFB1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110AC3-F7E5-4DBE-800D-66C7D3424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6B90E6-2073-4B1C-9AC6-206793C4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9DB943-A1DD-4E7D-B5F8-1AF7E2DE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91E50D8-9E80-4CF8-833C-818C1C2B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97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BE954-447E-43F2-B129-3E884401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808810E-76DC-4A70-8F42-C4FD8D14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50D2CB4-E027-4BFD-9548-6B1576B9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A568A2-97D0-4AB2-804E-F77C678E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32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7435DDE-2302-4ED3-B773-78B78CC6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A9C54D1-2547-423E-8413-BAB7013F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748B02-52B8-4D22-A241-F8EE5178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56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74F39-1DCB-4E39-A4F3-D5A7329B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6BCC3D-9F52-4B3C-8D6F-936FC565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415EF3-B04B-4E08-8F7F-765852D69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9ED75A-06F6-4100-822F-50E268BE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647FE5-43C0-4077-8B83-DCA49D45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A0AD27-B84E-406E-A331-8FB7B5AC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1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A5EDB6-DF83-4212-9AB4-FD75D603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2891298-24AF-4655-A837-CCB844A90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45BADC-99EA-46BF-B301-E9A45A8A5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A030E9-7740-42DD-A229-16B56863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8FB806-4D71-4463-8A15-7A8C03FD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CFEB87-0F0F-4972-BF22-FA97944E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16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01159FA-7A67-4EEE-9AFD-CE883153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924624C-10A4-4540-BD5C-B932EE6B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B848C0-63F3-4405-B3B5-68F29C1B4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6233-0669-4A32-8701-9A930C83092A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D2C50D-9B4C-4666-94F5-7DFDAF5AF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5426DA-9737-4B2F-9092-6AB230664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F729-E51E-4D1D-99EB-2C121CA470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7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stract Eiffel Tower Made Words Which Stock Vector (Royalty Free) 57770713  | Shutterstock">
            <a:extLst>
              <a:ext uri="{FF2B5EF4-FFF2-40B4-BE49-F238E27FC236}">
                <a16:creationId xmlns:a16="http://schemas.microsoft.com/office/drawing/2014/main" id="{2FB60A14-E02E-4C61-B6B5-3C6148499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b="9898"/>
          <a:stretch/>
        </p:blipFill>
        <p:spPr bwMode="auto">
          <a:xfrm rot="1418791">
            <a:off x="7449609" y="1978506"/>
            <a:ext cx="2388658" cy="36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A03FD38-8DB3-4A15-A450-9B6D92C4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1" y="609600"/>
            <a:ext cx="9144000" cy="7852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4800" b="1" dirty="0"/>
              <a:t>Σύνθεση: χτίζοντας με τις λέξεις</a:t>
            </a:r>
          </a:p>
        </p:txBody>
      </p:sp>
      <p:pic>
        <p:nvPicPr>
          <p:cNvPr id="1026" name="Picture 2" descr="Free Building Construction Cliparts, Download Free Building Construction  Cliparts png images, Free ClipArts on Clipart Library">
            <a:extLst>
              <a:ext uri="{FF2B5EF4-FFF2-40B4-BE49-F238E27FC236}">
                <a16:creationId xmlns:a16="http://schemas.microsoft.com/office/drawing/2014/main" id="{0C3A1054-B691-4E82-BA10-0B1B5EA6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32" y="1978506"/>
            <a:ext cx="4109027" cy="41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7AC1D-9582-4786-8B39-219D1D138340}"/>
              </a:ext>
            </a:extLst>
          </p:cNvPr>
          <p:cNvSpPr txBox="1"/>
          <p:nvPr/>
        </p:nvSpPr>
        <p:spPr>
          <a:xfrm>
            <a:off x="8306858" y="5832901"/>
            <a:ext cx="37592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Επιμέλεια παρουσίασης:</a:t>
            </a:r>
          </a:p>
          <a:p>
            <a:pPr algn="ctr"/>
            <a:r>
              <a:rPr lang="el-GR" sz="2400" b="1" dirty="0"/>
              <a:t> Φλωριανού Ελένη</a:t>
            </a:r>
          </a:p>
        </p:txBody>
      </p:sp>
    </p:spTree>
    <p:extLst>
      <p:ext uri="{BB962C8B-B14F-4D97-AF65-F5344CB8AC3E}">
        <p14:creationId xmlns:p14="http://schemas.microsoft.com/office/powerpoint/2010/main" val="11634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Σπανάκι: Μια τροφή-δυναμίτης για το ανοσοποιητικό - Από ποιες παθήσεις  προστατεύει">
            <a:extLst>
              <a:ext uri="{FF2B5EF4-FFF2-40B4-BE49-F238E27FC236}">
                <a16:creationId xmlns:a16="http://schemas.microsoft.com/office/drawing/2014/main" id="{C54220C1-35C3-40CF-8CE5-B0C5E161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7" y="1002525"/>
            <a:ext cx="2583392" cy="15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 από βρασμένο ρύζι, το θαυματουργό! - Γράφει η Μαρία Αλιμπέρτη -  Κατσάνη - Έμβολος">
            <a:extLst>
              <a:ext uri="{FF2B5EF4-FFF2-40B4-BE49-F238E27FC236}">
                <a16:creationId xmlns:a16="http://schemas.microsoft.com/office/drawing/2014/main" id="{F3DEEFD3-0223-4AEF-85CE-BDC6B8F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954095"/>
            <a:ext cx="2095500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Σπανακόρυζο παραδοσιακό με την εύκολη συνταγή">
            <a:extLst>
              <a:ext uri="{FF2B5EF4-FFF2-40B4-BE49-F238E27FC236}">
                <a16:creationId xmlns:a16="http://schemas.microsoft.com/office/drawing/2014/main" id="{A18F0453-7B89-4129-A518-96C73B81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65" y="954095"/>
            <a:ext cx="2722033" cy="18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Εύκολη Πίτα Με Κιμά - Elpidaslittlecorner.gr">
            <a:extLst>
              <a:ext uri="{FF2B5EF4-FFF2-40B4-BE49-F238E27FC236}">
                <a16:creationId xmlns:a16="http://schemas.microsoft.com/office/drawing/2014/main" id="{1C6EABB3-A632-4B3B-B686-D618672B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289956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Σπανάκι: Μια τροφή-δυναμίτης για το ανοσοποιητικό - Από ποιες παθήσεις  προστατεύει">
            <a:extLst>
              <a:ext uri="{FF2B5EF4-FFF2-40B4-BE49-F238E27FC236}">
                <a16:creationId xmlns:a16="http://schemas.microsoft.com/office/drawing/2014/main" id="{04183AE2-81E7-46B5-9D16-1D6E6175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7" y="3469687"/>
            <a:ext cx="2583392" cy="15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Σεφουκλόπιτα (πίτα με σέσκουλα) - Χρυσή Ζύμη">
            <a:extLst>
              <a:ext uri="{FF2B5EF4-FFF2-40B4-BE49-F238E27FC236}">
                <a16:creationId xmlns:a16="http://schemas.microsoft.com/office/drawing/2014/main" id="{F5CAF418-D702-4946-86AE-CEE841E9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90" y="3413516"/>
            <a:ext cx="2498184" cy="16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3B015-CAA0-452A-BB67-FDEBCD6130A1}"/>
              </a:ext>
            </a:extLst>
          </p:cNvPr>
          <p:cNvSpPr txBox="1"/>
          <p:nvPr/>
        </p:nvSpPr>
        <p:spPr>
          <a:xfrm>
            <a:off x="1112296" y="2550577"/>
            <a:ext cx="20743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ΣΠΑΝΑΚΙ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A6822-6863-456B-8A12-910A5764405D}"/>
              </a:ext>
            </a:extLst>
          </p:cNvPr>
          <p:cNvSpPr txBox="1"/>
          <p:nvPr/>
        </p:nvSpPr>
        <p:spPr>
          <a:xfrm>
            <a:off x="8411914" y="2804791"/>
            <a:ext cx="20743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ΣΠΑΝΑΚΟΡΥΖΟ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D64B-5E2E-4D86-84D4-2714B5451960}"/>
              </a:ext>
            </a:extLst>
          </p:cNvPr>
          <p:cNvSpPr txBox="1"/>
          <p:nvPr/>
        </p:nvSpPr>
        <p:spPr>
          <a:xfrm>
            <a:off x="4870461" y="5075894"/>
            <a:ext cx="16594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ΠΙΤΑ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6B57C-BA93-4108-847B-3FA7DEE2BCA8}"/>
              </a:ext>
            </a:extLst>
          </p:cNvPr>
          <p:cNvSpPr txBox="1"/>
          <p:nvPr/>
        </p:nvSpPr>
        <p:spPr>
          <a:xfrm>
            <a:off x="4561699" y="2604736"/>
            <a:ext cx="20743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ΡΥΖΙ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56A9-A139-4774-93E6-484E599B62C5}"/>
              </a:ext>
            </a:extLst>
          </p:cNvPr>
          <p:cNvSpPr txBox="1"/>
          <p:nvPr/>
        </p:nvSpPr>
        <p:spPr>
          <a:xfrm>
            <a:off x="8449733" y="5075894"/>
            <a:ext cx="20743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ΣΠΑΝΑΚΟΠΙΤΑ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804671-B25E-4B97-B0DB-2640367BD7C1}"/>
              </a:ext>
            </a:extLst>
          </p:cNvPr>
          <p:cNvSpPr txBox="1"/>
          <p:nvPr/>
        </p:nvSpPr>
        <p:spPr>
          <a:xfrm>
            <a:off x="1126067" y="5015756"/>
            <a:ext cx="20743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ΣΠΑΝΑΚΙ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6D293-2DD3-4DB1-9003-6DACC798B78B}"/>
              </a:ext>
            </a:extLst>
          </p:cNvPr>
          <p:cNvSpPr txBox="1"/>
          <p:nvPr/>
        </p:nvSpPr>
        <p:spPr>
          <a:xfrm>
            <a:off x="1430866" y="5858113"/>
            <a:ext cx="96096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/>
              <a:t>Ενώνοντας 2 διαφορετικά μεταξύ τους υλικά φτιάχνουμε ένα νέο πιάτο!!!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D6550-3C58-40EE-8BF8-5B3E2C381247}"/>
              </a:ext>
            </a:extLst>
          </p:cNvPr>
          <p:cNvSpPr txBox="1"/>
          <p:nvPr/>
        </p:nvSpPr>
        <p:spPr>
          <a:xfrm>
            <a:off x="3124200" y="177800"/>
            <a:ext cx="469053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ΣΥΝΘΕΣΗ ΥΛΙΚΩΝ ΣΤΗΝ ΚΟΥΖΙΝΑ</a:t>
            </a:r>
          </a:p>
        </p:txBody>
      </p:sp>
      <p:sp>
        <p:nvSpPr>
          <p:cNvPr id="24" name="Σύμβολο πρόσθεσης 23">
            <a:extLst>
              <a:ext uri="{FF2B5EF4-FFF2-40B4-BE49-F238E27FC236}">
                <a16:creationId xmlns:a16="http://schemas.microsoft.com/office/drawing/2014/main" id="{83F4DBA3-88EC-40F1-9740-31F3B7A90E78}"/>
              </a:ext>
            </a:extLst>
          </p:cNvPr>
          <p:cNvSpPr/>
          <p:nvPr/>
        </p:nvSpPr>
        <p:spPr>
          <a:xfrm>
            <a:off x="3599909" y="3803306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Σύμβολο πρόσθεσης 24">
            <a:extLst>
              <a:ext uri="{FF2B5EF4-FFF2-40B4-BE49-F238E27FC236}">
                <a16:creationId xmlns:a16="http://schemas.microsoft.com/office/drawing/2014/main" id="{BBE3F1D2-406F-4134-B2DD-BD34A94CF266}"/>
              </a:ext>
            </a:extLst>
          </p:cNvPr>
          <p:cNvSpPr/>
          <p:nvPr/>
        </p:nvSpPr>
        <p:spPr>
          <a:xfrm>
            <a:off x="3620288" y="1558310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Ίσο 25">
            <a:extLst>
              <a:ext uri="{FF2B5EF4-FFF2-40B4-BE49-F238E27FC236}">
                <a16:creationId xmlns:a16="http://schemas.microsoft.com/office/drawing/2014/main" id="{BECF8EAE-2645-439F-B791-4D7762B65CB5}"/>
              </a:ext>
            </a:extLst>
          </p:cNvPr>
          <p:cNvSpPr/>
          <p:nvPr/>
        </p:nvSpPr>
        <p:spPr>
          <a:xfrm>
            <a:off x="6802179" y="1662585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Ίσο 26">
            <a:extLst>
              <a:ext uri="{FF2B5EF4-FFF2-40B4-BE49-F238E27FC236}">
                <a16:creationId xmlns:a16="http://schemas.microsoft.com/office/drawing/2014/main" id="{5F97E2E9-8BEF-44D8-BA26-BBDB1763E909}"/>
              </a:ext>
            </a:extLst>
          </p:cNvPr>
          <p:cNvSpPr/>
          <p:nvPr/>
        </p:nvSpPr>
        <p:spPr>
          <a:xfrm>
            <a:off x="7014644" y="3847068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E8AC7-AC39-4015-987A-2AD1E51B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465" y="211855"/>
            <a:ext cx="8373533" cy="7524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Ας… μαγειρέψουμε δημιουργικά!!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CF8129-537F-4B45-AAB0-458D8DEB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4" y="2661179"/>
            <a:ext cx="2472266" cy="245004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l-GR" dirty="0"/>
              <a:t>Τυρί</a:t>
            </a:r>
          </a:p>
          <a:p>
            <a:r>
              <a:rPr lang="el-GR" dirty="0"/>
              <a:t>Ζαμπόν</a:t>
            </a:r>
          </a:p>
          <a:p>
            <a:r>
              <a:rPr lang="el-GR" dirty="0"/>
              <a:t>Κοτόπουλο</a:t>
            </a:r>
          </a:p>
          <a:p>
            <a:r>
              <a:rPr lang="el-GR" dirty="0"/>
              <a:t>Μανιτάρι</a:t>
            </a:r>
          </a:p>
          <a:p>
            <a:r>
              <a:rPr lang="el-GR" dirty="0"/>
              <a:t>Ελιά</a:t>
            </a:r>
          </a:p>
          <a:p>
            <a:r>
              <a:rPr lang="el-GR" dirty="0"/>
              <a:t>Μέλι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3F15774-181E-4AA8-89A0-1EFF792B9CA9}"/>
              </a:ext>
            </a:extLst>
          </p:cNvPr>
          <p:cNvSpPr txBox="1">
            <a:spLocks/>
          </p:cNvSpPr>
          <p:nvPr/>
        </p:nvSpPr>
        <p:spPr>
          <a:xfrm>
            <a:off x="4148668" y="2834745"/>
            <a:ext cx="2472266" cy="2136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Πίτα</a:t>
            </a:r>
          </a:p>
          <a:p>
            <a:r>
              <a:rPr lang="el-GR" dirty="0"/>
              <a:t>Ψωμί</a:t>
            </a:r>
          </a:p>
          <a:p>
            <a:r>
              <a:rPr lang="el-GR" dirty="0"/>
              <a:t>Σούπα </a:t>
            </a:r>
            <a:r>
              <a:rPr lang="el-GR" sz="1400" i="1" dirty="0"/>
              <a:t>(δηλ. έχετε νεράκι, λαδάκι κι αλατάκι)</a:t>
            </a:r>
          </a:p>
          <a:p>
            <a:r>
              <a:rPr lang="el-GR" dirty="0"/>
              <a:t>Μακαρόνια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A1E30-E956-4900-9441-3AC271C0A16F}"/>
              </a:ext>
            </a:extLst>
          </p:cNvPr>
          <p:cNvSpPr txBox="1"/>
          <p:nvPr/>
        </p:nvSpPr>
        <p:spPr>
          <a:xfrm>
            <a:off x="1092200" y="1212590"/>
            <a:ext cx="100076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i="1" dirty="0"/>
              <a:t>Έχετε μόνο τα παρακάτω υλικά στην κουζίνα σας. Τι νέο θα μπορούσατε να φτιάξετε με αυτά; Ενώστε τα υλικά των δύο στηλών σε ό,τι συνδυασμό θέλετε          και … καλή σας όρεξη!</a:t>
            </a:r>
          </a:p>
        </p:txBody>
      </p:sp>
      <p:pic>
        <p:nvPicPr>
          <p:cNvPr id="3074" name="Picture 2" descr="Free Free Cooking Clipart, Download Free Free Cooking ...">
            <a:extLst>
              <a:ext uri="{FF2B5EF4-FFF2-40B4-BE49-F238E27FC236}">
                <a16:creationId xmlns:a16="http://schemas.microsoft.com/office/drawing/2014/main" id="{A8CA2D96-6EAB-44CA-87F8-4C25B531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236" flipH="1">
            <a:off x="9149822" y="2648025"/>
            <a:ext cx="2472266" cy="28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Σύμβολο πρόσθεσης 5">
            <a:extLst>
              <a:ext uri="{FF2B5EF4-FFF2-40B4-BE49-F238E27FC236}">
                <a16:creationId xmlns:a16="http://schemas.microsoft.com/office/drawing/2014/main" id="{E4B4F40E-AD2D-48F3-84A1-5B16B3CF1F61}"/>
              </a:ext>
            </a:extLst>
          </p:cNvPr>
          <p:cNvSpPr/>
          <p:nvPr/>
        </p:nvSpPr>
        <p:spPr>
          <a:xfrm>
            <a:off x="3234267" y="3412067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Ίσο 6">
            <a:extLst>
              <a:ext uri="{FF2B5EF4-FFF2-40B4-BE49-F238E27FC236}">
                <a16:creationId xmlns:a16="http://schemas.microsoft.com/office/drawing/2014/main" id="{E9870EF0-29FC-4B52-8E7D-F602F6A5F424}"/>
              </a:ext>
            </a:extLst>
          </p:cNvPr>
          <p:cNvSpPr/>
          <p:nvPr/>
        </p:nvSpPr>
        <p:spPr>
          <a:xfrm>
            <a:off x="6735232" y="3606800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47C28-D433-47A4-A281-FC010922A2D6}"/>
              </a:ext>
            </a:extLst>
          </p:cNvPr>
          <p:cNvSpPr txBox="1"/>
          <p:nvPr/>
        </p:nvSpPr>
        <p:spPr>
          <a:xfrm>
            <a:off x="8001001" y="2834745"/>
            <a:ext cx="943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0070C0"/>
                </a:solidFill>
              </a:rPr>
              <a:t>?</a:t>
            </a:r>
            <a:endParaRPr lang="el-GR" sz="11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46F6-FBBB-435E-81F5-6E008BB8717F}"/>
              </a:ext>
            </a:extLst>
          </p:cNvPr>
          <p:cNvSpPr txBox="1"/>
          <p:nvPr/>
        </p:nvSpPr>
        <p:spPr>
          <a:xfrm>
            <a:off x="2016779" y="5533046"/>
            <a:ext cx="55608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i="1" dirty="0"/>
              <a:t>Όποιος θα πει ότι θα ανακατέψει μακαρόνια με μέλι και θα βγάλει μελομακάρονα, είναι καλός στην γλώσσα </a:t>
            </a:r>
            <a:r>
              <a:rPr lang="en-US" b="1" i="1" dirty="0"/>
              <a:t>                                 </a:t>
            </a:r>
            <a:r>
              <a:rPr lang="el-GR" b="1" i="1" dirty="0"/>
              <a:t>αλλά άσχετος με την κουζίνα!!!</a:t>
            </a:r>
          </a:p>
        </p:txBody>
      </p:sp>
      <p:pic>
        <p:nvPicPr>
          <p:cNvPr id="3078" name="Picture 6" descr="Free Laughter Cliparts, Download Free Laughter Cliparts png images, Free  ClipArts on Clipart Library">
            <a:extLst>
              <a:ext uri="{FF2B5EF4-FFF2-40B4-BE49-F238E27FC236}">
                <a16:creationId xmlns:a16="http://schemas.microsoft.com/office/drawing/2014/main" id="{90FDE298-8D51-47E9-AB2A-87987A48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67" y="5341276"/>
            <a:ext cx="1346200" cy="13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8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άστρα - Newsbeast">
            <a:extLst>
              <a:ext uri="{FF2B5EF4-FFF2-40B4-BE49-F238E27FC236}">
                <a16:creationId xmlns:a16="http://schemas.microsoft.com/office/drawing/2014/main" id="{317236D3-866E-4764-930E-3DE586C5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5" y="1462822"/>
            <a:ext cx="2583392" cy="16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ΝΑΥΤΗΣ">
            <a:extLst>
              <a:ext uri="{FF2B5EF4-FFF2-40B4-BE49-F238E27FC236}">
                <a16:creationId xmlns:a16="http://schemas.microsoft.com/office/drawing/2014/main" id="{2FA632FD-41E5-4DD8-84A8-41C68B2C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90" y="1462822"/>
            <a:ext cx="1564217" cy="20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αστροναύτης - Βικιλεξικό">
            <a:extLst>
              <a:ext uri="{FF2B5EF4-FFF2-40B4-BE49-F238E27FC236}">
                <a16:creationId xmlns:a16="http://schemas.microsoft.com/office/drawing/2014/main" id="{E8755E37-5B22-47DD-BC09-CA2DBA8C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38" y="1359141"/>
            <a:ext cx="1313391" cy="22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8143D3A5-C452-4FEB-90D9-B7E4FB57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7" y="211855"/>
            <a:ext cx="10843166" cy="10648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</a:rPr>
              <a:t>Ας… μαγειρέψουμε δημιουργικά                                    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l-GR" b="1" i="1" dirty="0">
                <a:solidFill>
                  <a:srgbClr val="FF0000"/>
                </a:solidFill>
              </a:rPr>
              <a:t>και με τις λέξεις!!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0FBB7-9783-4B6F-94B6-CC1531326554}"/>
              </a:ext>
            </a:extLst>
          </p:cNvPr>
          <p:cNvSpPr txBox="1"/>
          <p:nvPr/>
        </p:nvSpPr>
        <p:spPr>
          <a:xfrm>
            <a:off x="1448871" y="3076007"/>
            <a:ext cx="20743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Α΄ΣΥΝΘΕΤΙΚΟ: </a:t>
            </a:r>
            <a:r>
              <a:rPr lang="el-GR" sz="2000" b="1" dirty="0">
                <a:solidFill>
                  <a:srgbClr val="FF0000"/>
                </a:solidFill>
              </a:rPr>
              <a:t>ΑΣΤΡΑ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C0271-9C6C-4887-AEE2-AFC05FE3B39B}"/>
              </a:ext>
            </a:extLst>
          </p:cNvPr>
          <p:cNvSpPr txBox="1"/>
          <p:nvPr/>
        </p:nvSpPr>
        <p:spPr>
          <a:xfrm>
            <a:off x="6000599" y="2950687"/>
            <a:ext cx="17159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Β΄ΣΥΝΘΕΤΙΚΟ: </a:t>
            </a:r>
            <a:r>
              <a:rPr lang="el-GR" sz="2000" b="1" dirty="0">
                <a:solidFill>
                  <a:schemeClr val="accent1"/>
                </a:solidFill>
              </a:rPr>
              <a:t>ΝΑΥΤΗΣ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7695B-49B1-4CE8-AB7D-84CC77ECBC9F}"/>
              </a:ext>
            </a:extLst>
          </p:cNvPr>
          <p:cNvSpPr txBox="1"/>
          <p:nvPr/>
        </p:nvSpPr>
        <p:spPr>
          <a:xfrm>
            <a:off x="9658329" y="2505632"/>
            <a:ext cx="20743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ΣΥΝΘΕΤΗ ΛΕΞΗ:</a:t>
            </a:r>
          </a:p>
          <a:p>
            <a:pPr algn="ctr"/>
            <a:r>
              <a:rPr lang="el-GR" sz="2000" b="1" dirty="0">
                <a:solidFill>
                  <a:srgbClr val="FF0000"/>
                </a:solidFill>
              </a:rPr>
              <a:t>ΑΣΤΡΟ</a:t>
            </a:r>
            <a:r>
              <a:rPr lang="el-GR" sz="2000" b="1" dirty="0">
                <a:solidFill>
                  <a:schemeClr val="accent1"/>
                </a:solidFill>
              </a:rPr>
              <a:t>ΝΑΥΤΗΣ</a:t>
            </a:r>
          </a:p>
        </p:txBody>
      </p:sp>
      <p:sp>
        <p:nvSpPr>
          <p:cNvPr id="11" name="Σύμβολο πρόσθεσης 10">
            <a:extLst>
              <a:ext uri="{FF2B5EF4-FFF2-40B4-BE49-F238E27FC236}">
                <a16:creationId xmlns:a16="http://schemas.microsoft.com/office/drawing/2014/main" id="{DD79CB01-AD2A-4BF7-8C21-DD984989A47E}"/>
              </a:ext>
            </a:extLst>
          </p:cNvPr>
          <p:cNvSpPr/>
          <p:nvPr/>
        </p:nvSpPr>
        <p:spPr>
          <a:xfrm>
            <a:off x="4188313" y="2090232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Ίσο 11">
            <a:extLst>
              <a:ext uri="{FF2B5EF4-FFF2-40B4-BE49-F238E27FC236}">
                <a16:creationId xmlns:a16="http://schemas.microsoft.com/office/drawing/2014/main" id="{1AD23579-2441-4B1F-B2E2-D5B4C3232290}"/>
              </a:ext>
            </a:extLst>
          </p:cNvPr>
          <p:cNvSpPr/>
          <p:nvPr/>
        </p:nvSpPr>
        <p:spPr>
          <a:xfrm>
            <a:off x="6965589" y="2205774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0" name="Picture 2" descr="Xειμερινό ηλιοστάσιο: Ερχεται η μεγαλύτερη νύχτα του χρόνου | Η ΚΑΘΗΜΕΡΙΝΗ">
            <a:extLst>
              <a:ext uri="{FF2B5EF4-FFF2-40B4-BE49-F238E27FC236}">
                <a16:creationId xmlns:a16="http://schemas.microsoft.com/office/drawing/2014/main" id="{95055FE6-C410-429F-9151-7C7341D6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3" y="4419613"/>
            <a:ext cx="2435525" cy="15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Η γειτονιά μου - Συγγνώμη, μπορείτε να με βοηθήσετε; - Πού θέλετε να πάτ">
            <a:extLst>
              <a:ext uri="{FF2B5EF4-FFF2-40B4-BE49-F238E27FC236}">
                <a16:creationId xmlns:a16="http://schemas.microsoft.com/office/drawing/2014/main" id="{A9E6F063-F304-4201-8ED3-D180587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47" y="4241080"/>
            <a:ext cx="1313391" cy="18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Σύμβολο πρόσθεσης 14">
            <a:extLst>
              <a:ext uri="{FF2B5EF4-FFF2-40B4-BE49-F238E27FC236}">
                <a16:creationId xmlns:a16="http://schemas.microsoft.com/office/drawing/2014/main" id="{235CE484-ECDF-421B-8012-4BF21EA874A1}"/>
              </a:ext>
            </a:extLst>
          </p:cNvPr>
          <p:cNvSpPr/>
          <p:nvPr/>
        </p:nvSpPr>
        <p:spPr>
          <a:xfrm>
            <a:off x="4047897" y="4606270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Ίσο 15">
            <a:extLst>
              <a:ext uri="{FF2B5EF4-FFF2-40B4-BE49-F238E27FC236}">
                <a16:creationId xmlns:a16="http://schemas.microsoft.com/office/drawing/2014/main" id="{458FCF4D-3B31-47C9-8939-C2CC06939798}"/>
              </a:ext>
            </a:extLst>
          </p:cNvPr>
          <p:cNvSpPr/>
          <p:nvPr/>
        </p:nvSpPr>
        <p:spPr>
          <a:xfrm>
            <a:off x="6885075" y="4733270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AB822C-E005-4009-8877-608529F126C0}"/>
              </a:ext>
            </a:extLst>
          </p:cNvPr>
          <p:cNvSpPr txBox="1"/>
          <p:nvPr/>
        </p:nvSpPr>
        <p:spPr>
          <a:xfrm>
            <a:off x="7964576" y="3973432"/>
            <a:ext cx="943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0070C0"/>
                </a:solidFill>
              </a:rPr>
              <a:t>?</a:t>
            </a:r>
            <a:endParaRPr lang="el-GR" sz="11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B64C6-1106-4CCF-BA83-F444976CB613}"/>
              </a:ext>
            </a:extLst>
          </p:cNvPr>
          <p:cNvSpPr txBox="1"/>
          <p:nvPr/>
        </p:nvSpPr>
        <p:spPr>
          <a:xfrm>
            <a:off x="9264770" y="3973432"/>
            <a:ext cx="262243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i="1" dirty="0"/>
              <a:t>Μπορείτε να σκεφτείτε                κι εσείς </a:t>
            </a:r>
          </a:p>
          <a:p>
            <a:pPr algn="ctr"/>
            <a:r>
              <a:rPr lang="el-GR" sz="2800" b="1" i="1" dirty="0"/>
              <a:t>άλλες </a:t>
            </a:r>
          </a:p>
          <a:p>
            <a:pPr algn="ctr"/>
            <a:r>
              <a:rPr lang="el-GR" sz="2800" b="1" i="1" dirty="0"/>
              <a:t>σύνθετες λέξεις;</a:t>
            </a:r>
          </a:p>
        </p:txBody>
      </p:sp>
    </p:spTree>
    <p:extLst>
      <p:ext uri="{BB962C8B-B14F-4D97-AF65-F5344CB8AC3E}">
        <p14:creationId xmlns:p14="http://schemas.microsoft.com/office/powerpoint/2010/main" val="374792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87D4-C745-4909-AA43-5F169D27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557867" cy="20690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Παρά</a:t>
            </a:r>
          </a:p>
          <a:p>
            <a:r>
              <a:rPr lang="el-GR" dirty="0"/>
              <a:t>Προ</a:t>
            </a:r>
          </a:p>
          <a:p>
            <a:r>
              <a:rPr lang="el-GR" dirty="0"/>
              <a:t>Μετά</a:t>
            </a:r>
          </a:p>
          <a:p>
            <a:r>
              <a:rPr lang="el-GR" dirty="0"/>
              <a:t>δια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6958C77-E3D0-485C-90A7-9D118278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7" y="211855"/>
            <a:ext cx="10843166" cy="10648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</a:rPr>
              <a:t>Τι γίνεται αν το </a:t>
            </a:r>
            <a:r>
              <a:rPr lang="el-GR" b="1" i="1" dirty="0" err="1">
                <a:solidFill>
                  <a:srgbClr val="FF0000"/>
                </a:solidFill>
              </a:rPr>
              <a:t>α΄συνθετικό</a:t>
            </a:r>
            <a:r>
              <a:rPr lang="el-GR" b="1" i="1" dirty="0">
                <a:solidFill>
                  <a:srgbClr val="FF0000"/>
                </a:solidFill>
              </a:rPr>
              <a:t> είναι άκλιτη λέξη;              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4E1DE376-3493-4DE1-9F1B-16808767FE98}"/>
              </a:ext>
            </a:extLst>
          </p:cNvPr>
          <p:cNvSpPr txBox="1">
            <a:spLocks/>
          </p:cNvSpPr>
          <p:nvPr/>
        </p:nvSpPr>
        <p:spPr>
          <a:xfrm>
            <a:off x="3606800" y="2159000"/>
            <a:ext cx="1049867" cy="702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/>
              <a:t>δίδω</a:t>
            </a:r>
            <a:r>
              <a:rPr lang="el-GR" dirty="0"/>
              <a:t> </a:t>
            </a:r>
          </a:p>
        </p:txBody>
      </p:sp>
      <p:sp>
        <p:nvSpPr>
          <p:cNvPr id="6" name="Σύμβολο πρόσθεσης 5">
            <a:extLst>
              <a:ext uri="{FF2B5EF4-FFF2-40B4-BE49-F238E27FC236}">
                <a16:creationId xmlns:a16="http://schemas.microsoft.com/office/drawing/2014/main" id="{9CBE240B-3F26-4242-B517-AC606B22671E}"/>
              </a:ext>
            </a:extLst>
          </p:cNvPr>
          <p:cNvSpPr/>
          <p:nvPr/>
        </p:nvSpPr>
        <p:spPr>
          <a:xfrm>
            <a:off x="2637367" y="2089679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Bad businessman betray to the other concept idea Vector Image">
            <a:extLst>
              <a:ext uri="{FF2B5EF4-FFF2-40B4-BE49-F238E27FC236}">
                <a16:creationId xmlns:a16="http://schemas.microsoft.com/office/drawing/2014/main" id="{58D3195F-0764-440F-A1F5-86CFBEA14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15555"/>
          <a:stretch/>
        </p:blipFill>
        <p:spPr bwMode="auto">
          <a:xfrm>
            <a:off x="3354423" y="4540825"/>
            <a:ext cx="2541588" cy="15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liver stock illustration. Illustration of render, isolated - 28096839">
            <a:extLst>
              <a:ext uri="{FF2B5EF4-FFF2-40B4-BE49-F238E27FC236}">
                <a16:creationId xmlns:a16="http://schemas.microsoft.com/office/drawing/2014/main" id="{B9ECCA34-28CB-45CA-8077-B295FD8ED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9136"/>
          <a:stretch/>
        </p:blipFill>
        <p:spPr bwMode="auto">
          <a:xfrm>
            <a:off x="685799" y="4443583"/>
            <a:ext cx="2048933" cy="17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Οι αθλητικές μεταδόσεις για τη Δευτέρα 29 Αυγούστου!">
            <a:extLst>
              <a:ext uri="{FF2B5EF4-FFF2-40B4-BE49-F238E27FC236}">
                <a16:creationId xmlns:a16="http://schemas.microsoft.com/office/drawing/2014/main" id="{C3D08F17-F836-4E20-BAA1-7203749A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3" y="4407246"/>
            <a:ext cx="3002951" cy="18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preading Rumors and Suspicions - IslamiCity">
            <a:extLst>
              <a:ext uri="{FF2B5EF4-FFF2-40B4-BE49-F238E27FC236}">
                <a16:creationId xmlns:a16="http://schemas.microsoft.com/office/drawing/2014/main" id="{2F97D516-D3FB-461A-8153-88A463D3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456">
            <a:off x="8000247" y="1992782"/>
            <a:ext cx="3683754" cy="20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Ίσο 11">
            <a:extLst>
              <a:ext uri="{FF2B5EF4-FFF2-40B4-BE49-F238E27FC236}">
                <a16:creationId xmlns:a16="http://schemas.microsoft.com/office/drawing/2014/main" id="{6A6286E0-20C6-4850-8EFB-652A365AF522}"/>
              </a:ext>
            </a:extLst>
          </p:cNvPr>
          <p:cNvSpPr/>
          <p:nvPr/>
        </p:nvSpPr>
        <p:spPr>
          <a:xfrm>
            <a:off x="5016499" y="2159000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B9203ABD-D092-420C-83EF-13F54278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7" y="211855"/>
            <a:ext cx="10843166" cy="10648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</a:rPr>
              <a:t>Τι γίνεται αν το </a:t>
            </a:r>
            <a:r>
              <a:rPr lang="el-GR" b="1" i="1" dirty="0" err="1">
                <a:solidFill>
                  <a:srgbClr val="FF0000"/>
                </a:solidFill>
              </a:rPr>
              <a:t>β΄συνθετικό</a:t>
            </a:r>
            <a:r>
              <a:rPr lang="el-GR" b="1" i="1" dirty="0">
                <a:solidFill>
                  <a:srgbClr val="FF0000"/>
                </a:solidFill>
              </a:rPr>
              <a:t> είναι άκλιτη λέξη;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75F9F-6633-4D5D-8B6F-F8528A831C96}"/>
              </a:ext>
            </a:extLst>
          </p:cNvPr>
          <p:cNvSpPr txBox="1"/>
          <p:nvPr/>
        </p:nvSpPr>
        <p:spPr>
          <a:xfrm>
            <a:off x="685800" y="1769533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υπέρ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DFAE-E1ED-48CF-8A00-F5861E3B4318}"/>
              </a:ext>
            </a:extLst>
          </p:cNvPr>
          <p:cNvSpPr txBox="1"/>
          <p:nvPr/>
        </p:nvSpPr>
        <p:spPr>
          <a:xfrm>
            <a:off x="4030133" y="1769533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άνω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47F6B-EF3D-43A9-BB26-94DCEE82F3AF}"/>
              </a:ext>
            </a:extLst>
          </p:cNvPr>
          <p:cNvSpPr txBox="1"/>
          <p:nvPr/>
        </p:nvSpPr>
        <p:spPr>
          <a:xfrm>
            <a:off x="8500533" y="1750942"/>
            <a:ext cx="23791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υπεράνω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70B09-86FF-4A8B-999A-C33E3E3B0459}"/>
              </a:ext>
            </a:extLst>
          </p:cNvPr>
          <p:cNvSpPr txBox="1"/>
          <p:nvPr/>
        </p:nvSpPr>
        <p:spPr>
          <a:xfrm>
            <a:off x="685800" y="3080209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προ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A6A37-8AD9-44C1-A95C-504AA1FA9DCA}"/>
              </a:ext>
            </a:extLst>
          </p:cNvPr>
          <p:cNvSpPr txBox="1"/>
          <p:nvPr/>
        </p:nvSpPr>
        <p:spPr>
          <a:xfrm>
            <a:off x="4030133" y="3075057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πέρσι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9F038-88BD-47B6-B400-0A9FC0991BC9}"/>
              </a:ext>
            </a:extLst>
          </p:cNvPr>
          <p:cNvSpPr txBox="1"/>
          <p:nvPr/>
        </p:nvSpPr>
        <p:spPr>
          <a:xfrm>
            <a:off x="8593666" y="3075057"/>
            <a:ext cx="24807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 err="1"/>
              <a:t>πρόπερσι</a:t>
            </a:r>
            <a:endParaRPr lang="el-GR" sz="4000" b="1" dirty="0"/>
          </a:p>
        </p:txBody>
      </p:sp>
      <p:sp>
        <p:nvSpPr>
          <p:cNvPr id="11" name="Σύμβολο πρόσθεσης 10">
            <a:extLst>
              <a:ext uri="{FF2B5EF4-FFF2-40B4-BE49-F238E27FC236}">
                <a16:creationId xmlns:a16="http://schemas.microsoft.com/office/drawing/2014/main" id="{D0AF44B4-8397-472F-9F8D-A6601BE651F2}"/>
              </a:ext>
            </a:extLst>
          </p:cNvPr>
          <p:cNvSpPr/>
          <p:nvPr/>
        </p:nvSpPr>
        <p:spPr>
          <a:xfrm>
            <a:off x="3101689" y="2926252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ύμβολο πρόσθεσης 11">
            <a:extLst>
              <a:ext uri="{FF2B5EF4-FFF2-40B4-BE49-F238E27FC236}">
                <a16:creationId xmlns:a16="http://schemas.microsoft.com/office/drawing/2014/main" id="{39B35C05-E480-431A-B64A-791AF4523DFF}"/>
              </a:ext>
            </a:extLst>
          </p:cNvPr>
          <p:cNvSpPr/>
          <p:nvPr/>
        </p:nvSpPr>
        <p:spPr>
          <a:xfrm>
            <a:off x="3101690" y="1717076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Ίσο 12">
            <a:extLst>
              <a:ext uri="{FF2B5EF4-FFF2-40B4-BE49-F238E27FC236}">
                <a16:creationId xmlns:a16="http://schemas.microsoft.com/office/drawing/2014/main" id="{8B86B081-341D-4D80-BD77-B520CC99EA6C}"/>
              </a:ext>
            </a:extLst>
          </p:cNvPr>
          <p:cNvSpPr/>
          <p:nvPr/>
        </p:nvSpPr>
        <p:spPr>
          <a:xfrm>
            <a:off x="6874159" y="1822080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Ίσο 13">
            <a:extLst>
              <a:ext uri="{FF2B5EF4-FFF2-40B4-BE49-F238E27FC236}">
                <a16:creationId xmlns:a16="http://schemas.microsoft.com/office/drawing/2014/main" id="{A7F915EB-A383-4709-8DE4-679E8E59BB34}"/>
              </a:ext>
            </a:extLst>
          </p:cNvPr>
          <p:cNvSpPr/>
          <p:nvPr/>
        </p:nvSpPr>
        <p:spPr>
          <a:xfrm>
            <a:off x="6834715" y="3075057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6FAE4-40E5-4972-A330-A8E1BCE07118}"/>
              </a:ext>
            </a:extLst>
          </p:cNvPr>
          <p:cNvSpPr txBox="1"/>
          <p:nvPr/>
        </p:nvSpPr>
        <p:spPr>
          <a:xfrm>
            <a:off x="685800" y="4233333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Δέκα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038FD-36AC-4681-9E16-BA7DF45F3396}"/>
              </a:ext>
            </a:extLst>
          </p:cNvPr>
          <p:cNvSpPr txBox="1"/>
          <p:nvPr/>
        </p:nvSpPr>
        <p:spPr>
          <a:xfrm>
            <a:off x="4030133" y="4233333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πέντε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09F2F-87CA-46BA-8C69-8C6F9D20C0C6}"/>
              </a:ext>
            </a:extLst>
          </p:cNvPr>
          <p:cNvSpPr txBox="1"/>
          <p:nvPr/>
        </p:nvSpPr>
        <p:spPr>
          <a:xfrm>
            <a:off x="8661399" y="4233333"/>
            <a:ext cx="26839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δεκαπέντε</a:t>
            </a:r>
          </a:p>
        </p:txBody>
      </p:sp>
      <p:sp>
        <p:nvSpPr>
          <p:cNvPr id="18" name="Σύμβολο πρόσθεσης 17">
            <a:extLst>
              <a:ext uri="{FF2B5EF4-FFF2-40B4-BE49-F238E27FC236}">
                <a16:creationId xmlns:a16="http://schemas.microsoft.com/office/drawing/2014/main" id="{B4BBB8CE-BAC7-41C5-BCA1-C1A088C9358B}"/>
              </a:ext>
            </a:extLst>
          </p:cNvPr>
          <p:cNvSpPr/>
          <p:nvPr/>
        </p:nvSpPr>
        <p:spPr>
          <a:xfrm>
            <a:off x="2946400" y="4135429"/>
            <a:ext cx="728133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Ίσο 18">
            <a:extLst>
              <a:ext uri="{FF2B5EF4-FFF2-40B4-BE49-F238E27FC236}">
                <a16:creationId xmlns:a16="http://schemas.microsoft.com/office/drawing/2014/main" id="{19B0F057-D303-480D-9F9A-6A87FC9F6651}"/>
              </a:ext>
            </a:extLst>
          </p:cNvPr>
          <p:cNvSpPr/>
          <p:nvPr/>
        </p:nvSpPr>
        <p:spPr>
          <a:xfrm>
            <a:off x="6834715" y="4262429"/>
            <a:ext cx="1079501" cy="55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ABDB41-86AC-43C1-9FEC-0C63243265B3}"/>
              </a:ext>
            </a:extLst>
          </p:cNvPr>
          <p:cNvSpPr txBox="1"/>
          <p:nvPr/>
        </p:nvSpPr>
        <p:spPr>
          <a:xfrm>
            <a:off x="2887133" y="533613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Εννιά και τρία κάνει </a:t>
            </a:r>
            <a:r>
              <a:rPr lang="el-GR" sz="3600" b="1" dirty="0"/>
              <a:t>ΕΝ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el-GR" sz="3600" b="1" dirty="0"/>
              <a:t>ΕΚΑ   ή ΕΝ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/>
              <a:t>ΕΚΑ;;</a:t>
            </a:r>
          </a:p>
        </p:txBody>
      </p:sp>
      <p:pic>
        <p:nvPicPr>
          <p:cNvPr id="5122" name="Picture 2" descr="Free Sad Face Clip Art Pictures - Clipartix">
            <a:extLst>
              <a:ext uri="{FF2B5EF4-FFF2-40B4-BE49-F238E27FC236}">
                <a16:creationId xmlns:a16="http://schemas.microsoft.com/office/drawing/2014/main" id="{9DFAF413-3925-46CF-9AD3-2BF1A1BB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93" y="4959965"/>
            <a:ext cx="1552045" cy="16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64FB89D-FAF3-4B01-B857-358AB381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7" y="211855"/>
            <a:ext cx="10843166" cy="10648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600" b="1" i="1" dirty="0">
                <a:solidFill>
                  <a:srgbClr val="FF0000"/>
                </a:solidFill>
              </a:rPr>
              <a:t>Ακριβώς τα ίδια </a:t>
            </a:r>
            <a:r>
              <a:rPr lang="el-GR" sz="3600" b="1" i="1" dirty="0" err="1">
                <a:solidFill>
                  <a:srgbClr val="FF0000"/>
                </a:solidFill>
              </a:rPr>
              <a:t>γλωσσομαγειρέματα</a:t>
            </a:r>
            <a:r>
              <a:rPr lang="el-GR" sz="3600" b="1" i="1" dirty="0">
                <a:solidFill>
                  <a:srgbClr val="FF0000"/>
                </a:solidFill>
              </a:rPr>
              <a:t> γίνονταν και στην αρχαία ελληνική…           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CA5B7D-364D-4D24-BD83-E7D787ED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9" t="30943" r="16651" b="17610"/>
          <a:stretch/>
        </p:blipFill>
        <p:spPr>
          <a:xfrm>
            <a:off x="150723" y="1552753"/>
            <a:ext cx="11890554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1062FDBE-4B05-490B-B239-0179B5BB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04578"/>
              </p:ext>
            </p:extLst>
          </p:nvPr>
        </p:nvGraphicFramePr>
        <p:xfrm>
          <a:off x="719668" y="1270000"/>
          <a:ext cx="10270065" cy="476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55">
                  <a:extLst>
                    <a:ext uri="{9D8B030D-6E8A-4147-A177-3AD203B41FA5}">
                      <a16:colId xmlns:a16="http://schemas.microsoft.com/office/drawing/2014/main" val="3382051634"/>
                    </a:ext>
                  </a:extLst>
                </a:gridCol>
                <a:gridCol w="3423355">
                  <a:extLst>
                    <a:ext uri="{9D8B030D-6E8A-4147-A177-3AD203B41FA5}">
                      <a16:colId xmlns:a16="http://schemas.microsoft.com/office/drawing/2014/main" val="3397337517"/>
                    </a:ext>
                  </a:extLst>
                </a:gridCol>
                <a:gridCol w="3423355">
                  <a:extLst>
                    <a:ext uri="{9D8B030D-6E8A-4147-A177-3AD203B41FA5}">
                      <a16:colId xmlns:a16="http://schemas.microsoft.com/office/drawing/2014/main" val="685833343"/>
                    </a:ext>
                  </a:extLst>
                </a:gridCol>
              </a:tblGrid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ΣΥΝΘΕΤΗ ΛΕΞΗ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Α΄ΣΥΝΘΕΤΙΚΟ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Β΄ΣΥΝΘΕΤΙΚΟ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60873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Νικηφόρος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12705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στρατηγός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48857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ναυμαχία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50157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νομοθέτης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26130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ευδαίμων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88014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ιππόδρομος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85607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r>
                        <a:rPr lang="el-GR" sz="2400" dirty="0"/>
                        <a:t>συγγράφω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786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7658D1-D3A2-4B0F-AA50-F64626ABCCE4}"/>
              </a:ext>
            </a:extLst>
          </p:cNvPr>
          <p:cNvSpPr txBox="1"/>
          <p:nvPr/>
        </p:nvSpPr>
        <p:spPr>
          <a:xfrm>
            <a:off x="2404535" y="359599"/>
            <a:ext cx="816186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i="1" dirty="0"/>
              <a:t>Να αναλύσετε τις παρακάτω λέξεις στα συνθετικά τους μέρη</a:t>
            </a:r>
          </a:p>
        </p:txBody>
      </p:sp>
    </p:spTree>
    <p:extLst>
      <p:ext uri="{BB962C8B-B14F-4D97-AF65-F5344CB8AC3E}">
        <p14:creationId xmlns:p14="http://schemas.microsoft.com/office/powerpoint/2010/main" val="21453859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230</Words>
  <Application>Microsoft Office PowerPoint</Application>
  <PresentationFormat>Ευρεία οθόνη</PresentationFormat>
  <Paragraphs>63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Σύνθεση: χτίζοντας με τις λέξεις</vt:lpstr>
      <vt:lpstr>Παρουσίαση του PowerPoint</vt:lpstr>
      <vt:lpstr>Ας… μαγειρέψουμε δημιουργικά!!</vt:lpstr>
      <vt:lpstr>Ας… μαγειρέψουμε δημιουργικά                                      και με τις λέξεις!!</vt:lpstr>
      <vt:lpstr>Τι γίνεται αν το α΄συνθετικό είναι άκλιτη λέξη;              </vt:lpstr>
      <vt:lpstr>Τι γίνεται αν το β΄συνθετικό είναι άκλιτη λέξη;              </vt:lpstr>
      <vt:lpstr>Ακριβώς τα ίδια γλωσσομαγειρέματα γίνονταν και στην αρχαία ελληνική…            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Ελένη Φλωριανού</dc:creator>
  <cp:lastModifiedBy>Ελένη Φλωριανού</cp:lastModifiedBy>
  <cp:revision>24</cp:revision>
  <dcterms:created xsi:type="dcterms:W3CDTF">2022-11-21T07:16:04Z</dcterms:created>
  <dcterms:modified xsi:type="dcterms:W3CDTF">2022-11-28T08:49:00Z</dcterms:modified>
</cp:coreProperties>
</file>