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68" r:id="rId7"/>
    <p:sldId id="260" r:id="rId8"/>
    <p:sldId id="261" r:id="rId9"/>
    <p:sldId id="262" r:id="rId10"/>
    <p:sldId id="259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9B061-A2CF-44B7-AA99-98103F302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D74CB4D-E279-4F87-A577-B57BBDC94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9F6B2E-FAFD-4A17-881D-FD8BC4BDD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1048-1ADE-48A9-BBDE-88D54DF1DC45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847F106-472A-4327-891B-44D08678E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AAE2A29-6FCF-4491-87A9-0366A619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587F-99EF-45AB-A1CC-38EB7E765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2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0E4C7-7959-4625-8E71-7A0FEE06E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5797E22-2AE4-4FE2-9AF4-D0FF8B260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C951DE2-4D4D-4F3C-A9CA-D46FBAF7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1048-1ADE-48A9-BBDE-88D54DF1DC45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8E5FE47-D316-4814-B551-DB4477BF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80C3426-1D75-4EC1-84BB-DA13E375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587F-99EF-45AB-A1CC-38EB7E765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196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1C03FA3-0532-4FDD-BE1B-67714ECEB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4D9F7A2-A1A9-4BDF-A1BB-2D6A0B43B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C93B0FB-914E-4293-BE0D-26A00075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1048-1ADE-48A9-BBDE-88D54DF1DC45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B5952E3-2155-40C4-A376-779AFC3A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68239CB-EE4B-444D-9FF6-9EB9E65B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587F-99EF-45AB-A1CC-38EB7E765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689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67AACE-0FE1-42E9-A8EA-97C55E73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3E188F-2E0A-4326-BA13-650202DA4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A561526-B1EE-4A5C-B00D-9C6DD32C2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1048-1ADE-48A9-BBDE-88D54DF1DC45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DABA385-CDC0-4ACB-8C95-6D841DDF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578E47-4790-4D1A-B6AF-CE49991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587F-99EF-45AB-A1CC-38EB7E765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264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62D9C1-D62F-4998-AB32-BAA79C0F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29A1DBB-935A-42C5-9BB3-10B966A63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3B76FEB-0C37-4C4B-8F01-D4D289D74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1048-1ADE-48A9-BBDE-88D54DF1DC45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C8D5E58-AC2B-4445-A10C-970725CF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7255498-E4CD-48DF-B42D-65DEE0F8A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587F-99EF-45AB-A1CC-38EB7E765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787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DC942F-01F4-421D-B37C-68159F47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10D282-5E04-4AC4-8AD4-B9A053A9E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E63CE4B-3F67-4348-BB7D-41D0C183E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427A34C-E6F3-4A6B-A068-ABBD3120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1048-1ADE-48A9-BBDE-88D54DF1DC45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5E443D5-4506-48D1-90FC-8DE1CD8C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9E4F67A-4BFA-4254-A58B-35CDB530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587F-99EF-45AB-A1CC-38EB7E765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315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C4D158-C110-4B5F-BD26-8BA2AA731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F4AF42-A778-4AB4-9347-D8F396C40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5A56BFA-CC67-47AB-AAA7-E156F2415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ED29ADE-DC83-432A-8CF1-52D7480DF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17F4DD7-79DF-4854-B785-412D1B805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D6BAA01-72D6-4AF9-B5C6-131F72B76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1048-1ADE-48A9-BBDE-88D54DF1DC45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114D7C8-03FF-45A4-94C9-8D91B539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40AF3B1-B3D6-4BF3-9246-250A23726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587F-99EF-45AB-A1CC-38EB7E765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576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43319C-18DE-4D70-8D9C-A36C7A6D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1D992D8-578F-4979-A892-9C9C7679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1048-1ADE-48A9-BBDE-88D54DF1DC45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3047E0E-656D-49B6-B86E-FF4EE80A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1F1DC96-8851-4B30-941B-363C64DE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587F-99EF-45AB-A1CC-38EB7E765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71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D024FE3-FDCD-4AAC-95C6-BE117821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1048-1ADE-48A9-BBDE-88D54DF1DC45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AE203B3-A606-4E92-BC1C-05DD4127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DAE107E-39C0-4F2B-AD33-BBD7E7B5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587F-99EF-45AB-A1CC-38EB7E765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814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51D3D0-904C-4B27-A4A1-AEBDB2C5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54D10E-301E-4A34-A7BE-FFACF929C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A9DDFBF-A31C-4611-9EC9-B985CA5DE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14DB86C-B2B1-4B6F-AD8E-23F74262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1048-1ADE-48A9-BBDE-88D54DF1DC45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6254944-9A26-4A27-BB2E-70B95393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2A5B047-1801-4698-BB41-8E765859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587F-99EF-45AB-A1CC-38EB7E765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121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FE49EA-F9EC-4023-8970-7D726854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8F5823A-39D9-48EC-8DA7-957C237AA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C53434A-C5FB-4F8F-90F1-32419C71F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18EBCBE-EF53-4B31-AA87-F75973E45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1048-1ADE-48A9-BBDE-88D54DF1DC45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0D626DB-6933-4BA8-9679-5081ED99F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33DC6BC-3A1A-44F0-98DF-9065F182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587F-99EF-45AB-A1CC-38EB7E765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043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23245E8-AA27-4DF6-A523-FEEE047F3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5E0B672-0F10-41DB-8BFC-15EBF56A5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6795497-D5A5-4778-9646-0C0D4EBCC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11048-1ADE-48A9-BBDE-88D54DF1DC45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3313698-303E-4C07-9171-AE7492886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BC875AA-A48C-435E-BF68-1FFC7B52C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587F-99EF-45AB-A1CC-38EB7E765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917AB6F-1B1B-4A86-88A7-0882FF7BB2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90" t="11594" r="28587" b="4493"/>
          <a:stretch/>
        </p:blipFill>
        <p:spPr>
          <a:xfrm>
            <a:off x="-1" y="0"/>
            <a:ext cx="5297558" cy="6881667"/>
          </a:xfrm>
          <a:prstGeom prst="rect">
            <a:avLst/>
          </a:prstGeom>
        </p:spPr>
      </p:pic>
      <p:pic>
        <p:nvPicPr>
          <p:cNvPr id="4098" name="Picture 2" descr="900+ Greek Clip Art | Royalty Free - GoGraph">
            <a:extLst>
              <a:ext uri="{FF2B5EF4-FFF2-40B4-BE49-F238E27FC236}">
                <a16:creationId xmlns:a16="http://schemas.microsoft.com/office/drawing/2014/main" id="{20666A7C-AA1D-4119-AB52-C42D8059D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5"/>
          <a:stretch/>
        </p:blipFill>
        <p:spPr bwMode="auto">
          <a:xfrm>
            <a:off x="8276397" y="3046194"/>
            <a:ext cx="2855429" cy="349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CFD6E0DB-099B-4D9C-8569-2C97165B14FC}"/>
              </a:ext>
            </a:extLst>
          </p:cNvPr>
          <p:cNvSpPr/>
          <p:nvPr/>
        </p:nvSpPr>
        <p:spPr>
          <a:xfrm>
            <a:off x="5764696" y="468001"/>
            <a:ext cx="4353339" cy="2146852"/>
          </a:xfrm>
          <a:prstGeom prst="wedgeRoundRectCallout">
            <a:avLst>
              <a:gd name="adj1" fmla="val 34647"/>
              <a:gd name="adj2" fmla="val 981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DCDEB-8217-4B1E-9CFD-81DBF3DB05A3}"/>
              </a:ext>
            </a:extLst>
          </p:cNvPr>
          <p:cNvSpPr txBox="1"/>
          <p:nvPr/>
        </p:nvSpPr>
        <p:spPr>
          <a:xfrm>
            <a:off x="5993296" y="675861"/>
            <a:ext cx="4124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Εσπερινό γυμνάσιο-λύκειο Καλύμνου</a:t>
            </a:r>
          </a:p>
          <a:p>
            <a:endParaRPr lang="el-G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l-G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Επιμέλεια παρουσίασης: Φλωριανού Ελένη</a:t>
            </a:r>
          </a:p>
        </p:txBody>
      </p:sp>
    </p:spTree>
    <p:extLst>
      <p:ext uri="{BB962C8B-B14F-4D97-AF65-F5344CB8AC3E}">
        <p14:creationId xmlns:p14="http://schemas.microsoft.com/office/powerpoint/2010/main" val="1542491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CED67A67-7FC2-4EC9-9D52-77496EA04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45" t="14568" r="18542" b="5073"/>
          <a:stretch/>
        </p:blipFill>
        <p:spPr>
          <a:xfrm>
            <a:off x="1699591" y="132664"/>
            <a:ext cx="9680713" cy="6592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B67CEC-D772-49E3-86D0-21F23C90902F}"/>
              </a:ext>
            </a:extLst>
          </p:cNvPr>
          <p:cNvSpPr txBox="1"/>
          <p:nvPr/>
        </p:nvSpPr>
        <p:spPr>
          <a:xfrm>
            <a:off x="367748" y="586409"/>
            <a:ext cx="983974" cy="507831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5400" b="1" dirty="0">
                <a:solidFill>
                  <a:srgbClr val="FF0000"/>
                </a:solidFill>
              </a:rPr>
              <a:t>Μ</a:t>
            </a:r>
          </a:p>
          <a:p>
            <a:pPr algn="ctr"/>
            <a:r>
              <a:rPr lang="el-GR" sz="5400" b="1" dirty="0">
                <a:solidFill>
                  <a:srgbClr val="FF0000"/>
                </a:solidFill>
              </a:rPr>
              <a:t>Ε</a:t>
            </a:r>
          </a:p>
          <a:p>
            <a:pPr algn="ctr"/>
            <a:r>
              <a:rPr lang="el-GR" sz="5400" b="1" dirty="0">
                <a:solidFill>
                  <a:srgbClr val="FF0000"/>
                </a:solidFill>
              </a:rPr>
              <a:t>Τ</a:t>
            </a:r>
          </a:p>
          <a:p>
            <a:pPr algn="ctr"/>
            <a:r>
              <a:rPr lang="el-GR" sz="5400" b="1" dirty="0">
                <a:solidFill>
                  <a:srgbClr val="FF0000"/>
                </a:solidFill>
              </a:rPr>
              <a:t>Ο</a:t>
            </a:r>
          </a:p>
          <a:p>
            <a:pPr algn="ctr"/>
            <a:r>
              <a:rPr lang="el-GR" sz="5400" b="1" dirty="0">
                <a:solidFill>
                  <a:srgbClr val="FF0000"/>
                </a:solidFill>
              </a:rPr>
              <a:t>Χ</a:t>
            </a:r>
          </a:p>
          <a:p>
            <a:pPr algn="ctr"/>
            <a:r>
              <a:rPr lang="el-GR" sz="5400" b="1" dirty="0">
                <a:solidFill>
                  <a:srgbClr val="FF0000"/>
                </a:solidFill>
              </a:rPr>
              <a:t>Η</a:t>
            </a:r>
          </a:p>
        </p:txBody>
      </p:sp>
      <p:pic>
        <p:nvPicPr>
          <p:cNvPr id="2050" name="Picture 2" descr="Illustration of Ancient Greek man cartoon | Stock vector | Colourbox">
            <a:extLst>
              <a:ext uri="{FF2B5EF4-FFF2-40B4-BE49-F238E27FC236}">
                <a16:creationId xmlns:a16="http://schemas.microsoft.com/office/drawing/2014/main" id="{948805C2-789B-4161-BB6F-72DA5DFD9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631" y="387626"/>
            <a:ext cx="1101556" cy="24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7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900+ Greek Clip Art | Royalty Free - GoGraph">
            <a:extLst>
              <a:ext uri="{FF2B5EF4-FFF2-40B4-BE49-F238E27FC236}">
                <a16:creationId xmlns:a16="http://schemas.microsoft.com/office/drawing/2014/main" id="{39F25E2C-9DAA-4610-AD6D-B91640162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5"/>
          <a:stretch/>
        </p:blipFill>
        <p:spPr bwMode="auto">
          <a:xfrm flipH="1">
            <a:off x="651934" y="1866097"/>
            <a:ext cx="3138072" cy="437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1436DB3C-F829-4E3C-AFC6-731C968FB294}"/>
              </a:ext>
            </a:extLst>
          </p:cNvPr>
          <p:cNvSpPr/>
          <p:nvPr/>
        </p:nvSpPr>
        <p:spPr>
          <a:xfrm>
            <a:off x="6028267" y="685800"/>
            <a:ext cx="5334000" cy="3420533"/>
          </a:xfrm>
          <a:prstGeom prst="wedgeEllipseCallout">
            <a:avLst>
              <a:gd name="adj1" fmla="val -110198"/>
              <a:gd name="adj2" fmla="val 6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20A5E-4BDE-4DA1-8D6F-2BDBFA01D0C0}"/>
              </a:ext>
            </a:extLst>
          </p:cNvPr>
          <p:cNvSpPr txBox="1"/>
          <p:nvPr/>
        </p:nvSpPr>
        <p:spPr>
          <a:xfrm>
            <a:off x="7103533" y="1057238"/>
            <a:ext cx="35644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Ωραία!! Κι αφού θυμηθήκαμε λίγο τις μετοχές στα νέα ελληνικά και στα αρχαία,</a:t>
            </a:r>
          </a:p>
          <a:p>
            <a:r>
              <a:rPr lang="el-GR" sz="2400" b="1" dirty="0">
                <a:solidFill>
                  <a:schemeClr val="bg1"/>
                </a:solidFill>
              </a:rPr>
              <a:t> ας προσπαθήσουμε να βρούμε το είδος των κυκλωμένων μετοχών…</a:t>
            </a:r>
          </a:p>
        </p:txBody>
      </p:sp>
    </p:spTree>
    <p:extLst>
      <p:ext uri="{BB962C8B-B14F-4D97-AF65-F5344CB8AC3E}">
        <p14:creationId xmlns:p14="http://schemas.microsoft.com/office/powerpoint/2010/main" val="2635205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B829FA62-9F09-4A0D-9E20-06C453B0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81" t="17037" r="29236" b="36667"/>
          <a:stretch/>
        </p:blipFill>
        <p:spPr>
          <a:xfrm>
            <a:off x="0" y="-44666"/>
            <a:ext cx="7679267" cy="6759919"/>
          </a:xfrm>
          <a:prstGeom prst="rect">
            <a:avLst/>
          </a:prstGeom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72348EF2-F9D5-48A7-8E9C-87120DE51C90}"/>
              </a:ext>
            </a:extLst>
          </p:cNvPr>
          <p:cNvSpPr/>
          <p:nvPr/>
        </p:nvSpPr>
        <p:spPr>
          <a:xfrm>
            <a:off x="3683000" y="86307"/>
            <a:ext cx="1346199" cy="675694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97A8A35E-AE92-43F5-838B-B7D5788007C8}"/>
              </a:ext>
            </a:extLst>
          </p:cNvPr>
          <p:cNvSpPr/>
          <p:nvPr/>
        </p:nvSpPr>
        <p:spPr>
          <a:xfrm>
            <a:off x="1210734" y="3806718"/>
            <a:ext cx="1083734" cy="423335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76AA2936-2FE1-42EC-BB4E-E106B252EA85}"/>
              </a:ext>
            </a:extLst>
          </p:cNvPr>
          <p:cNvSpPr/>
          <p:nvPr/>
        </p:nvSpPr>
        <p:spPr>
          <a:xfrm>
            <a:off x="3234267" y="3647491"/>
            <a:ext cx="1083734" cy="423336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DB388B71-A83B-4F9D-A007-A0E1F0DFE1C6}"/>
              </a:ext>
            </a:extLst>
          </p:cNvPr>
          <p:cNvSpPr/>
          <p:nvPr/>
        </p:nvSpPr>
        <p:spPr>
          <a:xfrm>
            <a:off x="4749802" y="3462867"/>
            <a:ext cx="1083734" cy="377718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3C18D857-7231-4420-8BB0-DD0C4F9B67FB}"/>
              </a:ext>
            </a:extLst>
          </p:cNvPr>
          <p:cNvSpPr/>
          <p:nvPr/>
        </p:nvSpPr>
        <p:spPr>
          <a:xfrm>
            <a:off x="6350000" y="3670300"/>
            <a:ext cx="1159931" cy="377718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FF236F26-5EC2-4252-AE45-5A5B925AC462}"/>
              </a:ext>
            </a:extLst>
          </p:cNvPr>
          <p:cNvSpPr/>
          <p:nvPr/>
        </p:nvSpPr>
        <p:spPr>
          <a:xfrm>
            <a:off x="4453472" y="4111494"/>
            <a:ext cx="1346199" cy="423335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43EC8EF3-8C6A-401C-AE88-B78A7FC2F406}"/>
              </a:ext>
            </a:extLst>
          </p:cNvPr>
          <p:cNvSpPr/>
          <p:nvPr/>
        </p:nvSpPr>
        <p:spPr>
          <a:xfrm>
            <a:off x="5477939" y="6232146"/>
            <a:ext cx="1015996" cy="377718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9ADFB847-4144-4B1D-87E6-1E63DFD1B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45" t="63210" r="47520" b="14321"/>
          <a:stretch/>
        </p:blipFill>
        <p:spPr>
          <a:xfrm>
            <a:off x="8238065" y="882173"/>
            <a:ext cx="3479804" cy="4637949"/>
          </a:xfrm>
          <a:prstGeom prst="rect">
            <a:avLst/>
          </a:prstGeom>
        </p:spPr>
      </p:pic>
      <p:sp>
        <p:nvSpPr>
          <p:cNvPr id="14" name="Οβάλ 13">
            <a:extLst>
              <a:ext uri="{FF2B5EF4-FFF2-40B4-BE49-F238E27FC236}">
                <a16:creationId xmlns:a16="http://schemas.microsoft.com/office/drawing/2014/main" id="{4C8872A5-6555-4FC8-BB7D-C2AD9F4826B4}"/>
              </a:ext>
            </a:extLst>
          </p:cNvPr>
          <p:cNvSpPr/>
          <p:nvPr/>
        </p:nvSpPr>
        <p:spPr>
          <a:xfrm>
            <a:off x="10888137" y="1736617"/>
            <a:ext cx="1159931" cy="377718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06A8AC5C-4694-4C02-A41C-DADB87C50364}"/>
              </a:ext>
            </a:extLst>
          </p:cNvPr>
          <p:cNvSpPr/>
          <p:nvPr/>
        </p:nvSpPr>
        <p:spPr>
          <a:xfrm>
            <a:off x="9652004" y="1016000"/>
            <a:ext cx="1236133" cy="437935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484F6C11-EF39-41C5-A9DF-6A8AC4174A62}"/>
              </a:ext>
            </a:extLst>
          </p:cNvPr>
          <p:cNvSpPr/>
          <p:nvPr/>
        </p:nvSpPr>
        <p:spPr>
          <a:xfrm>
            <a:off x="7950213" y="1442162"/>
            <a:ext cx="1159931" cy="377718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3528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7C35379-EA79-49EB-B148-DA36AB174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38" t="19260" r="31043" b="36049"/>
          <a:stretch/>
        </p:blipFill>
        <p:spPr>
          <a:xfrm>
            <a:off x="1574800" y="5205"/>
            <a:ext cx="7933267" cy="6712122"/>
          </a:xfrm>
          <a:prstGeom prst="rect">
            <a:avLst/>
          </a:prstGeom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CEE0A039-849B-4240-AD06-05057EA7C121}"/>
              </a:ext>
            </a:extLst>
          </p:cNvPr>
          <p:cNvSpPr/>
          <p:nvPr/>
        </p:nvSpPr>
        <p:spPr>
          <a:xfrm>
            <a:off x="1574800" y="304801"/>
            <a:ext cx="1498600" cy="272228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9A3E3794-6F61-48FA-852F-1F4C494A4DE6}"/>
              </a:ext>
            </a:extLst>
          </p:cNvPr>
          <p:cNvSpPr/>
          <p:nvPr/>
        </p:nvSpPr>
        <p:spPr>
          <a:xfrm>
            <a:off x="6587080" y="160435"/>
            <a:ext cx="1015987" cy="440698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CBBD2BC9-1056-4561-A65B-3CE9048E1061}"/>
              </a:ext>
            </a:extLst>
          </p:cNvPr>
          <p:cNvSpPr/>
          <p:nvPr/>
        </p:nvSpPr>
        <p:spPr>
          <a:xfrm>
            <a:off x="8085680" y="434844"/>
            <a:ext cx="897454" cy="284369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8C670F43-D820-4A11-A095-928A0AC9B685}"/>
              </a:ext>
            </a:extLst>
          </p:cNvPr>
          <p:cNvSpPr/>
          <p:nvPr/>
        </p:nvSpPr>
        <p:spPr>
          <a:xfrm>
            <a:off x="7374476" y="771134"/>
            <a:ext cx="1608658" cy="377718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468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900+ Greek Clip Art | Royalty Free - GoGraph">
            <a:extLst>
              <a:ext uri="{FF2B5EF4-FFF2-40B4-BE49-F238E27FC236}">
                <a16:creationId xmlns:a16="http://schemas.microsoft.com/office/drawing/2014/main" id="{D5E8DC5F-5EBE-45F1-87A2-B12946CEB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5"/>
          <a:stretch/>
        </p:blipFill>
        <p:spPr bwMode="auto">
          <a:xfrm flipH="1">
            <a:off x="651934" y="1866097"/>
            <a:ext cx="3138072" cy="437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9330A211-812D-41EF-B60C-125BA660EEEC}"/>
              </a:ext>
            </a:extLst>
          </p:cNvPr>
          <p:cNvSpPr/>
          <p:nvPr/>
        </p:nvSpPr>
        <p:spPr>
          <a:xfrm>
            <a:off x="4682066" y="485295"/>
            <a:ext cx="6096000" cy="3149600"/>
          </a:xfrm>
          <a:prstGeom prst="wedgeEllipseCallout">
            <a:avLst>
              <a:gd name="adj1" fmla="val -79305"/>
              <a:gd name="adj2" fmla="val 17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8424C5-01BA-40BD-8D23-45B907D2D05D}"/>
              </a:ext>
            </a:extLst>
          </p:cNvPr>
          <p:cNvSpPr txBox="1"/>
          <p:nvPr/>
        </p:nvSpPr>
        <p:spPr>
          <a:xfrm>
            <a:off x="5782734" y="905933"/>
            <a:ext cx="4673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Χωριστείτε σε ομάδες και προσπαθήστε –με την βοήθεια του λεξιλογίου που δίνεται και με τις εικόνες- να καταλάβετε τι στην ευχή λένε στα αρχαία οι  ήρωες του </a:t>
            </a:r>
            <a:r>
              <a:rPr lang="el-GR" sz="2400" b="1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κόμικ</a:t>
            </a:r>
            <a:r>
              <a:rPr lang="el-G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…</a:t>
            </a:r>
          </a:p>
        </p:txBody>
      </p:sp>
      <p:pic>
        <p:nvPicPr>
          <p:cNvPr id="1026" name="Picture 2" descr="348 chinese clip art free | Public domain vectors">
            <a:extLst>
              <a:ext uri="{FF2B5EF4-FFF2-40B4-BE49-F238E27FC236}">
                <a16:creationId xmlns:a16="http://schemas.microsoft.com/office/drawing/2014/main" id="{6EA8D833-D7CA-4BD9-8C88-07CDCB613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866" y="4152371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1">
            <a:extLst>
              <a:ext uri="{FF2B5EF4-FFF2-40B4-BE49-F238E27FC236}">
                <a16:creationId xmlns:a16="http://schemas.microsoft.com/office/drawing/2014/main" id="{EDF856F7-BA60-4027-8441-D7A7A9AF8EAE}"/>
              </a:ext>
            </a:extLst>
          </p:cNvPr>
          <p:cNvSpPr/>
          <p:nvPr/>
        </p:nvSpPr>
        <p:spPr>
          <a:xfrm>
            <a:off x="10109201" y="3826932"/>
            <a:ext cx="1777999" cy="1524000"/>
          </a:xfrm>
          <a:prstGeom prst="wedgeRectCallout">
            <a:avLst>
              <a:gd name="adj1" fmla="val -78929"/>
              <a:gd name="adj2" fmla="val 49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 descr="chinese food clip art - Clip Art Library">
            <a:extLst>
              <a:ext uri="{FF2B5EF4-FFF2-40B4-BE49-F238E27FC236}">
                <a16:creationId xmlns:a16="http://schemas.microsoft.com/office/drawing/2014/main" id="{58E83B75-DB1F-49F3-A97A-C63CB090F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444" y="3849474"/>
            <a:ext cx="1433512" cy="147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44A7E51A-B86F-4C1D-BAE9-C8560176F2E2}"/>
              </a:ext>
            </a:extLst>
          </p:cNvPr>
          <p:cNvSpPr/>
          <p:nvPr/>
        </p:nvSpPr>
        <p:spPr>
          <a:xfrm>
            <a:off x="6549118" y="5545667"/>
            <a:ext cx="1264178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80149-6DF5-4DA1-A70D-200C919858D7}"/>
              </a:ext>
            </a:extLst>
          </p:cNvPr>
          <p:cNvSpPr txBox="1"/>
          <p:nvPr/>
        </p:nvSpPr>
        <p:spPr>
          <a:xfrm>
            <a:off x="4166924" y="4952875"/>
            <a:ext cx="263736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i="1" dirty="0"/>
              <a:t>(Ο φιλόλογος, όταν  διαβάζει κείμενο στα αρχαία ελληνικά…)</a:t>
            </a:r>
          </a:p>
        </p:txBody>
      </p:sp>
    </p:spTree>
    <p:extLst>
      <p:ext uri="{BB962C8B-B14F-4D97-AF65-F5344CB8AC3E}">
        <p14:creationId xmlns:p14="http://schemas.microsoft.com/office/powerpoint/2010/main" val="42628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B829FA62-9F09-4A0D-9E20-06C453B0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81" t="17037" r="29236" b="36667"/>
          <a:stretch/>
        </p:blipFill>
        <p:spPr>
          <a:xfrm>
            <a:off x="-1" y="11775"/>
            <a:ext cx="7679267" cy="675991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800FF09-4C92-4114-9D88-14E019FD8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25" t="21481" r="43889" b="32099"/>
          <a:stretch/>
        </p:blipFill>
        <p:spPr>
          <a:xfrm>
            <a:off x="8195734" y="762000"/>
            <a:ext cx="3251199" cy="5992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EF3790-F408-4683-B546-91D036ECAE81}"/>
              </a:ext>
            </a:extLst>
          </p:cNvPr>
          <p:cNvSpPr txBox="1"/>
          <p:nvPr/>
        </p:nvSpPr>
        <p:spPr>
          <a:xfrm>
            <a:off x="8263467" y="171511"/>
            <a:ext cx="298026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ΑΓΝΩΣΤΕΣ ΛΕΞΕΙΣ</a:t>
            </a:r>
          </a:p>
        </p:txBody>
      </p:sp>
    </p:spTree>
    <p:extLst>
      <p:ext uri="{BB962C8B-B14F-4D97-AF65-F5344CB8AC3E}">
        <p14:creationId xmlns:p14="http://schemas.microsoft.com/office/powerpoint/2010/main" val="403219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C0DF815E-3629-4AFF-8F43-88F58FF4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75" t="63210" r="29861" b="14321"/>
          <a:stretch/>
        </p:blipFill>
        <p:spPr>
          <a:xfrm>
            <a:off x="626533" y="57540"/>
            <a:ext cx="10651067" cy="463794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A2273BE-E583-41E5-AEFD-AB3F718D7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03" t="67037" r="44236" b="15353"/>
          <a:stretch/>
        </p:blipFill>
        <p:spPr>
          <a:xfrm>
            <a:off x="715435" y="4772287"/>
            <a:ext cx="2514600" cy="201506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E4F2D60-C809-4205-A75D-C73B45BEB6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181" t="22346" r="31597" b="60617"/>
          <a:stretch/>
        </p:blipFill>
        <p:spPr>
          <a:xfrm>
            <a:off x="5024965" y="4769088"/>
            <a:ext cx="2578102" cy="20214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7DA1752-01CD-4047-B1AE-963B221EF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72" t="38889" r="31667" b="47531"/>
          <a:stretch/>
        </p:blipFill>
        <p:spPr>
          <a:xfrm>
            <a:off x="7958665" y="4845432"/>
            <a:ext cx="3024024" cy="18687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46C9B3-930B-42C3-BBF7-F6B555CA3C5A}"/>
              </a:ext>
            </a:extLst>
          </p:cNvPr>
          <p:cNvSpPr txBox="1"/>
          <p:nvPr/>
        </p:nvSpPr>
        <p:spPr>
          <a:xfrm>
            <a:off x="3371850" y="5137526"/>
            <a:ext cx="15113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ΑΓΝΩΣΤΕΣ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</a:rPr>
              <a:t> ΛΕΞΕΙΣ</a:t>
            </a:r>
          </a:p>
        </p:txBody>
      </p:sp>
    </p:spTree>
    <p:extLst>
      <p:ext uri="{BB962C8B-B14F-4D97-AF65-F5344CB8AC3E}">
        <p14:creationId xmlns:p14="http://schemas.microsoft.com/office/powerpoint/2010/main" val="289150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8FDE12F0-B7CE-4280-A156-6E13217001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38" t="19260" r="31043" b="36049"/>
          <a:stretch/>
        </p:blipFill>
        <p:spPr>
          <a:xfrm>
            <a:off x="93133" y="39073"/>
            <a:ext cx="7027333" cy="6712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0E1728-28A0-4AFC-BA39-0B5D9E1E935C}"/>
              </a:ext>
            </a:extLst>
          </p:cNvPr>
          <p:cNvSpPr txBox="1"/>
          <p:nvPr/>
        </p:nvSpPr>
        <p:spPr>
          <a:xfrm>
            <a:off x="8263467" y="171511"/>
            <a:ext cx="298026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ΑΓΝΩΣΤΕΣ ΛΕΞΕΙΣ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7250C77-47CD-416C-B4CE-A5E62B252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64" t="51605" r="31528" b="13704"/>
          <a:stretch/>
        </p:blipFill>
        <p:spPr>
          <a:xfrm>
            <a:off x="8133980" y="942044"/>
            <a:ext cx="3239239" cy="49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1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greece clip art">
            <a:extLst>
              <a:ext uri="{FF2B5EF4-FFF2-40B4-BE49-F238E27FC236}">
                <a16:creationId xmlns:a16="http://schemas.microsoft.com/office/drawing/2014/main" id="{77E57785-261A-46C4-A6C9-070E4ACCC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5" y="2595033"/>
            <a:ext cx="4313767" cy="356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3B83BC66-4037-4518-A98F-B5CC335C1FD7}"/>
              </a:ext>
            </a:extLst>
          </p:cNvPr>
          <p:cNvSpPr/>
          <p:nvPr/>
        </p:nvSpPr>
        <p:spPr>
          <a:xfrm>
            <a:off x="6290733" y="601133"/>
            <a:ext cx="3835400" cy="3158067"/>
          </a:xfrm>
          <a:prstGeom prst="wedgeEllipseCallout">
            <a:avLst>
              <a:gd name="adj1" fmla="val -128813"/>
              <a:gd name="adj2" fmla="val 457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15F72-0A29-413E-B7A9-FC017E616945}"/>
              </a:ext>
            </a:extLst>
          </p:cNvPr>
          <p:cNvSpPr txBox="1"/>
          <p:nvPr/>
        </p:nvSpPr>
        <p:spPr>
          <a:xfrm>
            <a:off x="6747933" y="1210670"/>
            <a:ext cx="292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Τελικά, για ποιον ΠΡΑΓΜΑΤΙΚΑ λόγο «έφαγε» την τριήμερη αποβολή ο πιτσιρικάς;</a:t>
            </a:r>
          </a:p>
        </p:txBody>
      </p:sp>
      <p:pic>
        <p:nvPicPr>
          <p:cNvPr id="1030" name="Picture 6" descr="Αστερίξ και Οβελίξ added a new photo. - Αστερίξ και Οβελίξ">
            <a:extLst>
              <a:ext uri="{FF2B5EF4-FFF2-40B4-BE49-F238E27FC236}">
                <a16:creationId xmlns:a16="http://schemas.microsoft.com/office/drawing/2014/main" id="{C592D64F-6ADD-4802-BA1A-22AC5EC41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b="3325"/>
          <a:stretch/>
        </p:blipFill>
        <p:spPr bwMode="auto">
          <a:xfrm>
            <a:off x="6623580" y="4191000"/>
            <a:ext cx="1857375" cy="216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F68D050-D1A5-472A-9B2A-C16DCB1DECA1}"/>
              </a:ext>
            </a:extLst>
          </p:cNvPr>
          <p:cNvSpPr/>
          <p:nvPr/>
        </p:nvSpPr>
        <p:spPr>
          <a:xfrm>
            <a:off x="9110134" y="4008935"/>
            <a:ext cx="2624666" cy="1401265"/>
          </a:xfrm>
          <a:prstGeom prst="cloudCallout">
            <a:avLst>
              <a:gd name="adj1" fmla="val -74381"/>
              <a:gd name="adj2" fmla="val 1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61F73-1C29-44C9-AE98-C853B2D40006}"/>
              </a:ext>
            </a:extLst>
          </p:cNvPr>
          <p:cNvSpPr txBox="1"/>
          <p:nvPr/>
        </p:nvSpPr>
        <p:spPr>
          <a:xfrm>
            <a:off x="9668933" y="4177805"/>
            <a:ext cx="1651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chemeClr val="bg1"/>
                </a:solidFill>
              </a:rPr>
              <a:t>Είναι τρελοί αυτοί οι καθηγητές…</a:t>
            </a:r>
          </a:p>
        </p:txBody>
      </p:sp>
    </p:spTree>
    <p:extLst>
      <p:ext uri="{BB962C8B-B14F-4D97-AF65-F5344CB8AC3E}">
        <p14:creationId xmlns:p14="http://schemas.microsoft.com/office/powerpoint/2010/main" val="393865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72756F5-321A-45FE-BC8D-16D941AA7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8" t="25362" r="17093" b="10725"/>
          <a:stretch/>
        </p:blipFill>
        <p:spPr>
          <a:xfrm>
            <a:off x="1509090" y="1490869"/>
            <a:ext cx="9344439" cy="5056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561C82-2734-4E80-A010-82E0AFEF6FE4}"/>
              </a:ext>
            </a:extLst>
          </p:cNvPr>
          <p:cNvSpPr txBox="1"/>
          <p:nvPr/>
        </p:nvSpPr>
        <p:spPr>
          <a:xfrm>
            <a:off x="2146853" y="340633"/>
            <a:ext cx="8100391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FF0000"/>
                </a:solidFill>
              </a:rPr>
              <a:t>ΟΙ ΜΕΤΟΧΕΣ ΣΤΑ ΝΕΑ ΕΛΛΗΝΙΚΑ</a:t>
            </a:r>
          </a:p>
        </p:txBody>
      </p:sp>
    </p:spTree>
    <p:extLst>
      <p:ext uri="{BB962C8B-B14F-4D97-AF65-F5344CB8AC3E}">
        <p14:creationId xmlns:p14="http://schemas.microsoft.com/office/powerpoint/2010/main" val="425979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2520D671-E5B3-48C9-9E02-68405CC84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75" t="16522" r="26305" b="43188"/>
          <a:stretch/>
        </p:blipFill>
        <p:spPr>
          <a:xfrm>
            <a:off x="217004" y="795131"/>
            <a:ext cx="11757991" cy="4750903"/>
          </a:xfrm>
          <a:prstGeom prst="rect">
            <a:avLst/>
          </a:prstGeom>
        </p:spPr>
      </p:pic>
      <p:pic>
        <p:nvPicPr>
          <p:cNvPr id="1026" name="Picture 2" descr="Free Pics Of Ancient Greece, Download Free Pics Of Ancient Greece png  images, Free ClipArts on Clipart Library">
            <a:extLst>
              <a:ext uri="{FF2B5EF4-FFF2-40B4-BE49-F238E27FC236}">
                <a16:creationId xmlns:a16="http://schemas.microsoft.com/office/drawing/2014/main" id="{7131A387-6044-4156-99ED-72E7F791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52" y="2771774"/>
            <a:ext cx="3390900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E0191ABA-819A-46B1-B6B1-96B994210CA8}"/>
              </a:ext>
            </a:extLst>
          </p:cNvPr>
          <p:cNvSpPr/>
          <p:nvPr/>
        </p:nvSpPr>
        <p:spPr>
          <a:xfrm>
            <a:off x="109331" y="377687"/>
            <a:ext cx="4086639" cy="12821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B8396C59-A77A-4F54-82ED-47CED8A82F77}"/>
              </a:ext>
            </a:extLst>
          </p:cNvPr>
          <p:cNvSpPr/>
          <p:nvPr/>
        </p:nvSpPr>
        <p:spPr>
          <a:xfrm rot="9950407">
            <a:off x="4452730" y="278296"/>
            <a:ext cx="844827" cy="3478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393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B67CEC-D772-49E3-86D0-21F23C90902F}"/>
              </a:ext>
            </a:extLst>
          </p:cNvPr>
          <p:cNvSpPr txBox="1"/>
          <p:nvPr/>
        </p:nvSpPr>
        <p:spPr>
          <a:xfrm>
            <a:off x="367748" y="586409"/>
            <a:ext cx="983974" cy="507831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5400" b="1" dirty="0">
                <a:solidFill>
                  <a:srgbClr val="FF0000"/>
                </a:solidFill>
              </a:rPr>
              <a:t>Μ</a:t>
            </a:r>
          </a:p>
          <a:p>
            <a:pPr algn="ctr"/>
            <a:r>
              <a:rPr lang="el-GR" sz="5400" b="1" dirty="0">
                <a:solidFill>
                  <a:srgbClr val="FF0000"/>
                </a:solidFill>
              </a:rPr>
              <a:t>Ε</a:t>
            </a:r>
          </a:p>
          <a:p>
            <a:pPr algn="ctr"/>
            <a:r>
              <a:rPr lang="el-GR" sz="5400" b="1" dirty="0">
                <a:solidFill>
                  <a:srgbClr val="FF0000"/>
                </a:solidFill>
              </a:rPr>
              <a:t>Τ</a:t>
            </a:r>
          </a:p>
          <a:p>
            <a:pPr algn="ctr"/>
            <a:r>
              <a:rPr lang="el-GR" sz="5400" b="1" dirty="0">
                <a:solidFill>
                  <a:srgbClr val="FF0000"/>
                </a:solidFill>
              </a:rPr>
              <a:t>Ο</a:t>
            </a:r>
          </a:p>
          <a:p>
            <a:pPr algn="ctr"/>
            <a:r>
              <a:rPr lang="el-GR" sz="5400" b="1" dirty="0">
                <a:solidFill>
                  <a:srgbClr val="FF0000"/>
                </a:solidFill>
              </a:rPr>
              <a:t>Χ</a:t>
            </a:r>
          </a:p>
          <a:p>
            <a:pPr algn="ctr"/>
            <a:r>
              <a:rPr lang="el-GR" sz="5400" b="1" dirty="0">
                <a:solidFill>
                  <a:srgbClr val="FF0000"/>
                </a:solidFill>
              </a:rPr>
              <a:t>Η</a:t>
            </a:r>
          </a:p>
        </p:txBody>
      </p:sp>
      <p:pic>
        <p:nvPicPr>
          <p:cNvPr id="2050" name="Picture 2" descr="Illustration of Ancient Greek man cartoon | Stock vector | Colourbox">
            <a:extLst>
              <a:ext uri="{FF2B5EF4-FFF2-40B4-BE49-F238E27FC236}">
                <a16:creationId xmlns:a16="http://schemas.microsoft.com/office/drawing/2014/main" id="{948805C2-789B-4161-BB6F-72DA5DFD9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696" y="2405270"/>
            <a:ext cx="1101556" cy="24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emocracy in ancient greece - Clip Art Library">
            <a:extLst>
              <a:ext uri="{FF2B5EF4-FFF2-40B4-BE49-F238E27FC236}">
                <a16:creationId xmlns:a16="http://schemas.microsoft.com/office/drawing/2014/main" id="{EE7B6EFE-2F30-4512-9C9D-99BD23123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31" y="1141262"/>
            <a:ext cx="8422337" cy="426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94E05F-16CC-41B0-9A71-50C30EB5B878}"/>
              </a:ext>
            </a:extLst>
          </p:cNvPr>
          <p:cNvSpPr txBox="1"/>
          <p:nvPr/>
        </p:nvSpPr>
        <p:spPr>
          <a:xfrm rot="20629384">
            <a:off x="2540318" y="1730337"/>
            <a:ext cx="196584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ΕΠΙΘΕΤΙΚΗ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90C34-A2CD-4064-B21A-1503615F0EF1}"/>
              </a:ext>
            </a:extLst>
          </p:cNvPr>
          <p:cNvSpPr txBox="1"/>
          <p:nvPr/>
        </p:nvSpPr>
        <p:spPr>
          <a:xfrm>
            <a:off x="4914291" y="3635340"/>
            <a:ext cx="196584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ΚΑΤΗΓΟΡΗ-ΜΑΤΙΚΗ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1E4432-94A6-4CD0-8167-11C3FC202FC1}"/>
              </a:ext>
            </a:extLst>
          </p:cNvPr>
          <p:cNvSpPr txBox="1"/>
          <p:nvPr/>
        </p:nvSpPr>
        <p:spPr>
          <a:xfrm>
            <a:off x="8258922" y="2938786"/>
            <a:ext cx="180941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ΕΠΙΡΡΗΜΑ-ΤΙΚΗ</a:t>
            </a:r>
          </a:p>
        </p:txBody>
      </p:sp>
    </p:spTree>
    <p:extLst>
      <p:ext uri="{BB962C8B-B14F-4D97-AF65-F5344CB8AC3E}">
        <p14:creationId xmlns:p14="http://schemas.microsoft.com/office/powerpoint/2010/main" val="28851591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123</Words>
  <Application>Microsoft Office PowerPoint</Application>
  <PresentationFormat>Ευρεία οθόνη</PresentationFormat>
  <Paragraphs>29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Ελένη Φλωριανού</dc:creator>
  <cp:lastModifiedBy>Ελένη Φλωριανού</cp:lastModifiedBy>
  <cp:revision>28</cp:revision>
  <dcterms:created xsi:type="dcterms:W3CDTF">2022-11-01T08:01:13Z</dcterms:created>
  <dcterms:modified xsi:type="dcterms:W3CDTF">2022-11-28T11:43:24Z</dcterms:modified>
</cp:coreProperties>
</file>