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84" r:id="rId2"/>
    <p:sldId id="285" r:id="rId3"/>
    <p:sldId id="279" r:id="rId4"/>
    <p:sldId id="281" r:id="rId5"/>
    <p:sldId id="286" r:id="rId6"/>
    <p:sldId id="280" r:id="rId7"/>
    <p:sldId id="265" r:id="rId8"/>
    <p:sldId id="266" r:id="rId9"/>
    <p:sldId id="268" r:id="rId10"/>
    <p:sldId id="269" r:id="rId11"/>
    <p:sldId id="271" r:id="rId12"/>
    <p:sldId id="272" r:id="rId13"/>
    <p:sldId id="256" r:id="rId14"/>
    <p:sldId id="273" r:id="rId15"/>
    <p:sldId id="276" r:id="rId16"/>
    <p:sldId id="277" r:id="rId17"/>
    <p:sldId id="278" r:id="rId18"/>
    <p:sldId id="274" r:id="rId19"/>
    <p:sldId id="282" r:id="rId20"/>
    <p:sldId id="283" r:id="rId21"/>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68" autoAdjust="0"/>
    <p:restoredTop sz="87276" autoAdjust="0"/>
  </p:normalViewPr>
  <p:slideViewPr>
    <p:cSldViewPr>
      <p:cViewPr varScale="1">
        <p:scale>
          <a:sx n="99" d="100"/>
          <a:sy n="99" d="100"/>
        </p:scale>
        <p:origin x="1962"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a:t>Kλικ για επεξεργασία του τίτλου</a:t>
            </a: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0F5FD753-77C5-4578-89A4-AD000D8FA784}" type="datetimeFigureOut">
              <a:rPr lang="el-GR" smtClean="0"/>
              <a:pPr/>
              <a:t>14/12/2023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5E4A37D-761E-4CF9-96F4-CC0C51D36C8B}"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0F5FD753-77C5-4578-89A4-AD000D8FA784}" type="datetimeFigureOut">
              <a:rPr lang="el-GR" smtClean="0"/>
              <a:pPr/>
              <a:t>14/12/2023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5E4A37D-761E-4CF9-96F4-CC0C51D36C8B}"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0F5FD753-77C5-4578-89A4-AD000D8FA784}" type="datetimeFigureOut">
              <a:rPr lang="el-GR" smtClean="0"/>
              <a:pPr/>
              <a:t>14/12/2023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5E4A37D-761E-4CF9-96F4-CC0C51D36C8B}"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idx="1"/>
          </p:nvPr>
        </p:nvSpPr>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0F5FD753-77C5-4578-89A4-AD000D8FA784}" type="datetimeFigureOut">
              <a:rPr lang="el-GR" smtClean="0"/>
              <a:pPr/>
              <a:t>14/12/2023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5E4A37D-761E-4CF9-96F4-CC0C51D36C8B}"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0F5FD753-77C5-4578-89A4-AD000D8FA784}" type="datetimeFigureOut">
              <a:rPr lang="el-GR" smtClean="0"/>
              <a:pPr/>
              <a:t>14/12/2023</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75E4A37D-761E-4CF9-96F4-CC0C51D36C8B}"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0F5FD753-77C5-4578-89A4-AD000D8FA784}" type="datetimeFigureOut">
              <a:rPr lang="el-GR" smtClean="0"/>
              <a:pPr/>
              <a:t>14/12/2023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5E4A37D-761E-4CF9-96F4-CC0C51D36C8B}"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0F5FD753-77C5-4578-89A4-AD000D8FA784}" type="datetimeFigureOut">
              <a:rPr lang="el-GR" smtClean="0"/>
              <a:pPr/>
              <a:t>14/12/2023</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75E4A37D-761E-4CF9-96F4-CC0C51D36C8B}"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Kλικ για επεξεργασία του τίτλου</a:t>
            </a:r>
          </a:p>
        </p:txBody>
      </p:sp>
      <p:sp>
        <p:nvSpPr>
          <p:cNvPr id="3" name="2 - Θέση ημερομηνίας"/>
          <p:cNvSpPr>
            <a:spLocks noGrp="1"/>
          </p:cNvSpPr>
          <p:nvPr>
            <p:ph type="dt" sz="half" idx="10"/>
          </p:nvPr>
        </p:nvSpPr>
        <p:spPr/>
        <p:txBody>
          <a:bodyPr/>
          <a:lstStyle/>
          <a:p>
            <a:fld id="{0F5FD753-77C5-4578-89A4-AD000D8FA784}" type="datetimeFigureOut">
              <a:rPr lang="el-GR" smtClean="0"/>
              <a:pPr/>
              <a:t>14/12/2023</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75E4A37D-761E-4CF9-96F4-CC0C51D36C8B}"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0F5FD753-77C5-4578-89A4-AD000D8FA784}" type="datetimeFigureOut">
              <a:rPr lang="el-GR" smtClean="0"/>
              <a:pPr/>
              <a:t>14/12/2023</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75E4A37D-761E-4CF9-96F4-CC0C51D36C8B}"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F5FD753-77C5-4578-89A4-AD000D8FA784}" type="datetimeFigureOut">
              <a:rPr lang="el-GR" smtClean="0"/>
              <a:pPr/>
              <a:t>14/12/2023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5E4A37D-761E-4CF9-96F4-CC0C51D36C8B}"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0F5FD753-77C5-4578-89A4-AD000D8FA784}" type="datetimeFigureOut">
              <a:rPr lang="el-GR" smtClean="0"/>
              <a:pPr/>
              <a:t>14/12/2023</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75E4A37D-761E-4CF9-96F4-CC0C51D36C8B}"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a:t>Kλικ για επεξεργασία του τίτλου</a:t>
            </a: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5FD753-77C5-4578-89A4-AD000D8FA784}" type="datetimeFigureOut">
              <a:rPr lang="el-GR" smtClean="0"/>
              <a:pPr/>
              <a:t>14/12/2023</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E4A37D-761E-4CF9-96F4-CC0C51D36C8B}"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914;&#900;&#945;&#960;&#959;&#953;&#954;&#953;&#963;&#956;&#972;&#962;-&#928;&#951;&#947;&#941;&#962;/&#919;%20&#921;&#916;&#929;&#933;&#931;&#919;%20&#924;&#921;&#913;&#931;%20&#913;&#928;&#927;&#921;&#922;&#921;&#913;&#931;.pdf" TargetMode="External"/><Relationship Id="rId2" Type="http://schemas.openxmlformats.org/officeDocument/2006/relationships/hyperlink" Target="file:///C:\Users\&#949;&#955;&#949;&#957;&#951;\Desktop\&#914;&#900;&#913;&#960;&#959;&#953;&#954;&#953;&#963;&#956;&#972;&#962;\&#927;&#921;%20&#927;&#921;&#922;&#927;&#925;&#927;&#924;&#921;&#922;&#917;&#931;%20&#916;&#929;&#913;&#931;&#932;&#919;&#929;&#921;&#927;&#932;&#919;&#932;&#917;&#931;%20&#932;&#937;&#925;%20&#917;&#923;&#923;&#919;&#925;&#921;&#922;&#937;&#925;%20&#913;&#928;&#927;&#921;&#922;&#921;&#937;&#925;%20&#932;&#919;&#931;%20&#922;&#913;&#932;&#937;%20&#921;&#932;&#913;&#923;&#921;&#913;&#931;.pdf" TargetMode="External"/><Relationship Id="rId1" Type="http://schemas.openxmlformats.org/officeDocument/2006/relationships/slideLayout" Target="../slideLayouts/slideLayout1.xml"/><Relationship Id="rId6" Type="http://schemas.openxmlformats.org/officeDocument/2006/relationships/hyperlink" Target="http://users.sch.gr/maritheodo/history-pi/section4/glossary/5.htm" TargetMode="External"/><Relationship Id="rId5" Type="http://schemas.openxmlformats.org/officeDocument/2006/relationships/hyperlink" Target="http://users.sch.gr/maritheodo/history-pi/section4/glossary/1.htm" TargetMode="External"/><Relationship Id="rId4" Type="http://schemas.openxmlformats.org/officeDocument/2006/relationships/hyperlink" Target="&#914;&#900;&#945;&#960;&#959;&#953;&#954;&#953;&#963;&#956;&#972;&#962;-&#928;&#951;&#947;&#941;&#962;/&#919;%20&#916;&#921;&#913;&#916;&#921;&#922;&#913;&#931;&#921;&#913;%20&#921;&#916;&#929;&#933;&#931;&#919;&#931;%20&#924;&#921;&#913;&#931;%20&#913;&#928;&#927;&#921;&#922;&#921;&#913;&#931;.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users.sch.gr/maritheodo/history-pi/section4/glossary/1.htm" TargetMode="External"/><Relationship Id="rId2" Type="http://schemas.openxmlformats.org/officeDocument/2006/relationships/hyperlink" Target="&#914;&#900;&#945;&#960;&#959;&#953;&#954;&#953;&#963;&#956;&#972;&#962;-&#928;&#951;&#947;&#941;&#962;/&#919;%20&#917;&#926;&#917;&#923;&#921;&#926;&#919;%20&#932;&#919;&#931;%20&#925;&#913;&#933;&#928;&#919;&#915;&#921;&#922;&#919;&#931;%20&#931;&#932;&#919;&#925;%20&#913;&#929;&#935;&#913;&#921;&#922;&#919;%20&#917;&#928;&#927;&#935;&#919;.pdf" TargetMode="External"/><Relationship Id="rId1" Type="http://schemas.openxmlformats.org/officeDocument/2006/relationships/slideLayout" Target="../slideLayouts/slideLayout2.xml"/><Relationship Id="rId4" Type="http://schemas.openxmlformats.org/officeDocument/2006/relationships/hyperlink" Target="http://users.sch.gr/maritheodo/history-pi/section4/glossary/4.htm"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youtube.com/watch?v=01yzJSO_Mhk"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914;&#900;&#945;&#960;&#959;&#953;&#954;&#953;&#963;&#956;&#972;&#962;-&#928;&#951;&#947;&#941;&#962;/&#913;&#928;&#927;&#921;&#922;&#921;&#913;%20&#932;&#937;&#925;%20&#920;&#919;&#929;&#913;&#921;&#937;&#925;%20&#931;&#932;&#919;%20&#923;&#921;&#914;&#933;&#919;.pdf" TargetMode="External"/><Relationship Id="rId2" Type="http://schemas.openxmlformats.org/officeDocument/2006/relationships/hyperlink" Target="http://users.sch.gr/maritheodo/history-pi/section4/glossary/1.htm" TargetMode="External"/><Relationship Id="rId1" Type="http://schemas.openxmlformats.org/officeDocument/2006/relationships/slideLayout" Target="../slideLayouts/slideLayout2.xml"/><Relationship Id="rId5" Type="http://schemas.openxmlformats.org/officeDocument/2006/relationships/hyperlink" Target="&#914;&#900;&#945;&#960;&#959;&#953;&#954;&#953;&#963;&#956;&#972;&#962;-&#928;&#951;&#947;&#941;&#962;/&#913;&#921;&#932;&#921;&#913;%20&#914;.pdf" TargetMode="External"/><Relationship Id="rId4" Type="http://schemas.openxmlformats.org/officeDocument/2006/relationships/hyperlink" Target="&#914;&#900;&#945;&#960;&#959;&#953;&#954;&#953;&#963;&#956;&#972;&#962;-&#928;&#951;&#947;&#941;&#962;/&#927;%20&#932;&#913;&#929;&#913;&#931;.pdf"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914;&#900;&#945;&#960;&#959;&#953;&#954;&#953;&#963;&#956;&#972;&#962;-&#928;&#951;&#947;&#941;&#962;/&#919;%20&#922;&#933;&#929;&#919;&#925;&#919;.pdf" TargetMode="External"/><Relationship Id="rId2" Type="http://schemas.openxmlformats.org/officeDocument/2006/relationships/hyperlink" Target="file:///C:\Users\&#949;&#955;&#949;&#957;&#951;\Desktop\&#914;&#900;&#913;&#960;&#959;&#953;&#954;&#953;&#963;&#956;&#972;&#962;\&#927;&#921;%20&#927;&#921;&#922;&#927;&#925;&#927;&#924;&#921;&#922;&#917;&#931;%20&#916;&#929;&#913;&#931;&#932;&#919;&#929;&#921;&#927;&#932;&#919;&#932;&#917;&#931;%20&#932;&#937;&#925;%20&#917;&#923;&#923;&#919;&#925;&#921;&#922;&#937;&#925;%20&#913;&#928;&#927;&#921;&#922;&#921;&#937;&#925;%20&#932;&#919;&#931;%20&#922;&#913;&#932;&#937;%20&#921;&#932;&#913;&#923;&#921;&#913;&#931;.pdf" TargetMode="External"/><Relationship Id="rId1" Type="http://schemas.openxmlformats.org/officeDocument/2006/relationships/slideLayout" Target="../slideLayouts/slideLayout2.xml"/><Relationship Id="rId6" Type="http://schemas.openxmlformats.org/officeDocument/2006/relationships/hyperlink" Target="http://users.sch.gr/maritheodo/history-pi/section4/glossary/4.htm" TargetMode="External"/><Relationship Id="rId5" Type="http://schemas.openxmlformats.org/officeDocument/2006/relationships/hyperlink" Target="http://users.sch.gr/maritheodo/history-pi/section4/glossary/1.htm" TargetMode="External"/><Relationship Id="rId4" Type="http://schemas.openxmlformats.org/officeDocument/2006/relationships/hyperlink" Target="http://users.sch.gr/maritheodo/history-pi/section4/glossary/5.htm"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764704"/>
            <a:ext cx="7772400" cy="2259682"/>
          </a:xfrm>
          <a:solidFill>
            <a:schemeClr val="bg2"/>
          </a:solidFill>
        </p:spPr>
        <p:style>
          <a:lnRef idx="2">
            <a:schemeClr val="dk1"/>
          </a:lnRef>
          <a:fillRef idx="1">
            <a:schemeClr val="lt1"/>
          </a:fillRef>
          <a:effectRef idx="0">
            <a:schemeClr val="dk1"/>
          </a:effectRef>
          <a:fontRef idx="minor">
            <a:schemeClr val="dk1"/>
          </a:fontRef>
        </p:style>
        <p:txBody>
          <a:bodyPr>
            <a:normAutofit/>
          </a:bodyPr>
          <a:lstStyle/>
          <a:p>
            <a:r>
              <a:rPr lang="el-GR" dirty="0"/>
              <a:t>ΔΙΔΑΚΤΙΚΗ ΠΡΟΤΑΣΗ</a:t>
            </a:r>
            <a:br>
              <a:rPr lang="el-GR" dirty="0"/>
            </a:br>
            <a:r>
              <a:rPr lang="el-GR" sz="3600" dirty="0"/>
              <a:t>ΙΣΤΟΡΙΑ Α΄ΛΥΚΕΙΟΥ</a:t>
            </a:r>
            <a:br>
              <a:rPr lang="el-GR" sz="3600" dirty="0"/>
            </a:br>
            <a:r>
              <a:rPr lang="el-GR" sz="3600" dirty="0"/>
              <a:t>Β΄ΕΛΛΗΝΙΚΟΣ ΑΠΟΙΚΙΣΜΟΣ</a:t>
            </a:r>
          </a:p>
        </p:txBody>
      </p:sp>
      <p:sp>
        <p:nvSpPr>
          <p:cNvPr id="4" name="3 - TextBox"/>
          <p:cNvSpPr txBox="1"/>
          <p:nvPr/>
        </p:nvSpPr>
        <p:spPr>
          <a:xfrm>
            <a:off x="2267744" y="3933056"/>
            <a:ext cx="5112568" cy="954107"/>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l-GR" sz="2800" b="1" dirty="0"/>
              <a:t>ΔΙΑΡΚΕΙΑ: 2 ΔΙΔΑΚΤΙΚΕΣ ΩΡΕΣ</a:t>
            </a:r>
          </a:p>
          <a:p>
            <a:r>
              <a:rPr lang="el-GR" sz="2800" b="1" dirty="0"/>
              <a:t>Δημιουργός: Φλωριανού Ελένη</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http://2.bp.blogspot.com/-gkD4VtqaHxA/Tq2gB1R-8yI/AAAAAAAAAU4/zAUAi4g2gik/s1600/b.JPG"/>
          <p:cNvPicPr>
            <a:picLocks noChangeAspect="1" noChangeArrowheads="1"/>
          </p:cNvPicPr>
          <p:nvPr/>
        </p:nvPicPr>
        <p:blipFill>
          <a:blip r:embed="rId2" cstate="print"/>
          <a:srcRect/>
          <a:stretch>
            <a:fillRect/>
          </a:stretch>
        </p:blipFill>
        <p:spPr bwMode="auto">
          <a:xfrm>
            <a:off x="45615" y="0"/>
            <a:ext cx="9098385" cy="685800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cstate="print"/>
          <a:srcRect l="31265" t="20297" r="17266" b="19657"/>
          <a:stretch>
            <a:fillRect/>
          </a:stretch>
        </p:blipFill>
        <p:spPr bwMode="auto">
          <a:xfrm>
            <a:off x="179512" y="195609"/>
            <a:ext cx="8712968" cy="5609655"/>
          </a:xfrm>
          <a:prstGeom prst="rect">
            <a:avLst/>
          </a:prstGeom>
          <a:noFill/>
          <a:ln w="9525">
            <a:noFill/>
            <a:miter lim="800000"/>
            <a:headEnd/>
            <a:tailEnd/>
          </a:ln>
        </p:spPr>
      </p:pic>
      <p:sp>
        <p:nvSpPr>
          <p:cNvPr id="5" name="4 - TextBox"/>
          <p:cNvSpPr txBox="1"/>
          <p:nvPr/>
        </p:nvSpPr>
        <p:spPr>
          <a:xfrm>
            <a:off x="395536" y="5877272"/>
            <a:ext cx="8496944" cy="646331"/>
          </a:xfrm>
          <a:prstGeom prst="rect">
            <a:avLst/>
          </a:prstGeom>
          <a:noFill/>
        </p:spPr>
        <p:txBody>
          <a:bodyPr wrap="square" rtlCol="0">
            <a:spAutoFit/>
          </a:bodyPr>
          <a:lstStyle/>
          <a:p>
            <a:pPr algn="ctr"/>
            <a:r>
              <a:rPr lang="el-GR" b="1" dirty="0"/>
              <a:t>Χάρτης φυσικού πλούτου στις αποικίες την αρχαϊκή εποχή-                                                  Χημικά σύμβολα: </a:t>
            </a:r>
            <a:r>
              <a:rPr lang="en-US" b="1" dirty="0">
                <a:solidFill>
                  <a:srgbClr val="C00000"/>
                </a:solidFill>
              </a:rPr>
              <a:t>Au</a:t>
            </a:r>
            <a:r>
              <a:rPr lang="en-US" b="1" dirty="0"/>
              <a:t>: </a:t>
            </a:r>
            <a:r>
              <a:rPr lang="el-GR" b="1" dirty="0"/>
              <a:t>χρυσός / </a:t>
            </a:r>
            <a:r>
              <a:rPr lang="en-US" b="1" dirty="0">
                <a:solidFill>
                  <a:srgbClr val="C00000"/>
                </a:solidFill>
              </a:rPr>
              <a:t>Fe</a:t>
            </a:r>
            <a:r>
              <a:rPr lang="en-US" b="1" dirty="0"/>
              <a:t>:</a:t>
            </a:r>
            <a:r>
              <a:rPr lang="el-GR" b="1" dirty="0"/>
              <a:t> σίδηρος / </a:t>
            </a:r>
            <a:r>
              <a:rPr lang="en-US" b="1" dirty="0">
                <a:solidFill>
                  <a:srgbClr val="C00000"/>
                </a:solidFill>
              </a:rPr>
              <a:t>Ag</a:t>
            </a:r>
            <a:r>
              <a:rPr lang="en-US" b="1" dirty="0"/>
              <a:t>: </a:t>
            </a:r>
            <a:r>
              <a:rPr lang="el-GR" b="1" dirty="0"/>
              <a:t>άργυρος / </a:t>
            </a:r>
            <a:r>
              <a:rPr lang="en-US" b="1" dirty="0">
                <a:solidFill>
                  <a:srgbClr val="C00000"/>
                </a:solidFill>
              </a:rPr>
              <a:t>Cu</a:t>
            </a:r>
            <a:r>
              <a:rPr lang="en-US" b="1" dirty="0"/>
              <a:t>: </a:t>
            </a:r>
            <a:r>
              <a:rPr lang="el-GR" b="1" dirty="0"/>
              <a:t>χαλκός</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Πίνακας"/>
          <p:cNvGraphicFramePr>
            <a:graphicFrameLocks noGrp="1"/>
          </p:cNvGraphicFramePr>
          <p:nvPr/>
        </p:nvGraphicFramePr>
        <p:xfrm>
          <a:off x="323526" y="332656"/>
          <a:ext cx="8496948" cy="5560680"/>
        </p:xfrm>
        <a:graphic>
          <a:graphicData uri="http://schemas.openxmlformats.org/drawingml/2006/table">
            <a:tbl>
              <a:tblPr firstRow="1" bandRow="1">
                <a:tableStyleId>{5C22544A-7EE6-4342-B048-85BDC9FD1C3A}</a:tableStyleId>
              </a:tblPr>
              <a:tblGrid>
                <a:gridCol w="2808314">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080122">
                  <a:extLst>
                    <a:ext uri="{9D8B030D-6E8A-4147-A177-3AD203B41FA5}">
                      <a16:colId xmlns:a16="http://schemas.microsoft.com/office/drawing/2014/main" val="20005"/>
                    </a:ext>
                  </a:extLst>
                </a:gridCol>
              </a:tblGrid>
              <a:tr h="576064">
                <a:tc gridSpan="6">
                  <a:txBody>
                    <a:bodyPr/>
                    <a:lstStyle/>
                    <a:p>
                      <a:pPr algn="ctr"/>
                      <a:r>
                        <a:rPr lang="el-GR" sz="2400" dirty="0"/>
                        <a:t>ΕΙΣΑΓΟΜΕΝΑ ΠΡΟΪΟΝΤΑ</a:t>
                      </a:r>
                      <a:r>
                        <a:rPr lang="el-GR" sz="2400" baseline="0" dirty="0"/>
                        <a:t> ΑΠΌ ΤΙΣ ΑΠΟΙΚΙΕΣ</a:t>
                      </a:r>
                      <a:endParaRPr lang="el-GR" sz="24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504056">
                <a:tc>
                  <a:txBody>
                    <a:bodyPr/>
                    <a:lstStyle/>
                    <a:p>
                      <a:pPr algn="ctr"/>
                      <a:r>
                        <a:rPr lang="el-GR" b="1" dirty="0"/>
                        <a:t>ΜΕΤΑΛΛΑ</a:t>
                      </a:r>
                    </a:p>
                  </a:txBody>
                  <a:tcPr/>
                </a:tc>
                <a:tc>
                  <a:txBody>
                    <a:bodyPr/>
                    <a:lstStyle/>
                    <a:p>
                      <a:pPr algn="ctr"/>
                      <a:r>
                        <a:rPr lang="el-GR" b="1" dirty="0"/>
                        <a:t>ΞΥΛΕΙΑ</a:t>
                      </a:r>
                    </a:p>
                  </a:txBody>
                  <a:tcPr/>
                </a:tc>
                <a:tc>
                  <a:txBody>
                    <a:bodyPr/>
                    <a:lstStyle/>
                    <a:p>
                      <a:pPr algn="ctr"/>
                      <a:r>
                        <a:rPr lang="el-GR" b="1" dirty="0"/>
                        <a:t>ΔΕΡΜΑΤΑ</a:t>
                      </a:r>
                    </a:p>
                  </a:txBody>
                  <a:tcPr/>
                </a:tc>
                <a:tc>
                  <a:txBody>
                    <a:bodyPr/>
                    <a:lstStyle/>
                    <a:p>
                      <a:pPr algn="ctr"/>
                      <a:r>
                        <a:rPr lang="el-GR" b="1" dirty="0"/>
                        <a:t>ΚΕΡΙ</a:t>
                      </a:r>
                    </a:p>
                  </a:txBody>
                  <a:tcPr/>
                </a:tc>
                <a:tc>
                  <a:txBody>
                    <a:bodyPr/>
                    <a:lstStyle/>
                    <a:p>
                      <a:pPr algn="ctr"/>
                      <a:r>
                        <a:rPr lang="el-GR" b="1" dirty="0"/>
                        <a:t>ΥΦΑΣΜΑΤΑ</a:t>
                      </a:r>
                    </a:p>
                  </a:txBody>
                  <a:tcPr/>
                </a:tc>
                <a:tc>
                  <a:txBody>
                    <a:bodyPr/>
                    <a:lstStyle/>
                    <a:p>
                      <a:pPr algn="ctr"/>
                      <a:r>
                        <a:rPr lang="el-GR" b="1" dirty="0"/>
                        <a:t>ΣΙΤΗΡΑ</a:t>
                      </a:r>
                    </a:p>
                  </a:txBody>
                  <a:tcPr/>
                </a:tc>
                <a:extLst>
                  <a:ext uri="{0D108BD9-81ED-4DB2-BD59-A6C34878D82A}">
                    <a16:rowId xmlns:a16="http://schemas.microsoft.com/office/drawing/2014/main" val="10001"/>
                  </a:ext>
                </a:extLst>
              </a:tr>
              <a:tr h="1848205">
                <a:tc>
                  <a:txBody>
                    <a:bodyPr/>
                    <a:lstStyle/>
                    <a:p>
                      <a:r>
                        <a:rPr lang="el-GR" sz="1800" kern="1200" dirty="0">
                          <a:solidFill>
                            <a:schemeClr val="dk1"/>
                          </a:solidFill>
                          <a:latin typeface="+mn-lt"/>
                          <a:ea typeface="+mn-ea"/>
                          <a:cs typeface="+mn-cs"/>
                        </a:rPr>
                        <a:t>-Κύπρος (χαλκός)</a:t>
                      </a:r>
                      <a:endParaRPr lang="el-GR" dirty="0"/>
                    </a:p>
                    <a:p>
                      <a:r>
                        <a:rPr lang="el-GR" sz="1800" kern="1200" dirty="0">
                          <a:solidFill>
                            <a:schemeClr val="dk1"/>
                          </a:solidFill>
                          <a:latin typeface="+mn-lt"/>
                          <a:ea typeface="+mn-ea"/>
                          <a:cs typeface="+mn-cs"/>
                        </a:rPr>
                        <a:t>- Παράλια Πόντου (σίδηρος)</a:t>
                      </a:r>
                      <a:endParaRPr lang="el-GR" dirty="0"/>
                    </a:p>
                    <a:p>
                      <a:r>
                        <a:rPr lang="el-GR" sz="1800" kern="1200" dirty="0">
                          <a:solidFill>
                            <a:schemeClr val="dk1"/>
                          </a:solidFill>
                          <a:latin typeface="+mn-lt"/>
                          <a:ea typeface="+mn-ea"/>
                          <a:cs typeface="+mn-cs"/>
                        </a:rPr>
                        <a:t>- Θάσος (χρυσός)</a:t>
                      </a:r>
                      <a:endParaRPr lang="el-GR" dirty="0"/>
                    </a:p>
                    <a:p>
                      <a:r>
                        <a:rPr lang="el-GR" sz="1800" kern="1200" dirty="0">
                          <a:solidFill>
                            <a:schemeClr val="dk1"/>
                          </a:solidFill>
                          <a:latin typeface="+mn-lt"/>
                          <a:ea typeface="+mn-ea"/>
                          <a:cs typeface="+mn-cs"/>
                        </a:rPr>
                        <a:t>- Ισπανία (άργυρος, χαλκός, κασσίτερος)</a:t>
                      </a:r>
                      <a:endParaRPr lang="el-GR" dirty="0"/>
                    </a:p>
                    <a:p>
                      <a:r>
                        <a:rPr lang="el-GR" sz="1800" kern="1200" dirty="0">
                          <a:solidFill>
                            <a:schemeClr val="dk1"/>
                          </a:solidFill>
                          <a:latin typeface="+mn-lt"/>
                          <a:ea typeface="+mn-ea"/>
                          <a:cs typeface="+mn-cs"/>
                        </a:rPr>
                        <a:t>- Συρία (διάφορα μέταλλα)</a:t>
                      </a:r>
                      <a:endParaRPr lang="el-GR" dirty="0"/>
                    </a:p>
                    <a:p>
                      <a:r>
                        <a:rPr lang="el-GR" sz="1800" kern="1200" dirty="0">
                          <a:solidFill>
                            <a:schemeClr val="dk1"/>
                          </a:solidFill>
                          <a:latin typeface="+mn-lt"/>
                          <a:ea typeface="+mn-ea"/>
                          <a:cs typeface="+mn-cs"/>
                        </a:rPr>
                        <a:t>- Κιλικία (διάφορα μέταλλα)</a:t>
                      </a:r>
                      <a:endParaRPr lang="el-GR" dirty="0"/>
                    </a:p>
                    <a:p>
                      <a:r>
                        <a:rPr lang="el-GR" sz="1800" kern="1200" dirty="0">
                          <a:solidFill>
                            <a:schemeClr val="dk1"/>
                          </a:solidFill>
                          <a:latin typeface="+mn-lt"/>
                          <a:ea typeface="+mn-ea"/>
                          <a:cs typeface="+mn-cs"/>
                        </a:rPr>
                        <a:t>- Παλαιστίνη (διάφορα μέταλλα)</a:t>
                      </a:r>
                      <a:endParaRPr lang="el-GR" dirty="0"/>
                    </a:p>
                    <a:p>
                      <a:r>
                        <a:rPr lang="el-GR" sz="1800" kern="1200" dirty="0">
                          <a:solidFill>
                            <a:schemeClr val="dk1"/>
                          </a:solidFill>
                          <a:latin typeface="+mn-lt"/>
                          <a:ea typeface="+mn-ea"/>
                          <a:cs typeface="+mn-cs"/>
                        </a:rPr>
                        <a:t>- Μεσοποταμία (διάφορα μέταλλα)</a:t>
                      </a:r>
                      <a:endParaRPr lang="el-GR" dirty="0"/>
                    </a:p>
                    <a:p>
                      <a:r>
                        <a:rPr lang="el-GR" sz="1800" kern="1200" dirty="0">
                          <a:solidFill>
                            <a:schemeClr val="dk1"/>
                          </a:solidFill>
                          <a:latin typeface="+mn-lt"/>
                          <a:ea typeface="+mn-ea"/>
                          <a:cs typeface="+mn-cs"/>
                        </a:rPr>
                        <a:t>- Μαύρη θάλασσα (διάφορα μέταλλα)</a:t>
                      </a:r>
                      <a:endParaRPr lang="el-GR" dirty="0"/>
                    </a:p>
                    <a:p>
                      <a:endParaRPr lang="el-GR" dirty="0"/>
                    </a:p>
                  </a:txBody>
                  <a:tcPr/>
                </a:tc>
                <a:tc>
                  <a:txBody>
                    <a:bodyPr/>
                    <a:lstStyle/>
                    <a:p>
                      <a:r>
                        <a:rPr lang="el-GR" dirty="0"/>
                        <a:t>Νότια</a:t>
                      </a:r>
                      <a:r>
                        <a:rPr lang="el-GR" baseline="0" dirty="0"/>
                        <a:t> Μαύρη θάλασσα</a:t>
                      </a:r>
                    </a:p>
                    <a:p>
                      <a:r>
                        <a:rPr lang="el-GR" baseline="0" dirty="0"/>
                        <a:t>Θράκη</a:t>
                      </a:r>
                      <a:endParaRPr lang="el-GR" dirty="0"/>
                    </a:p>
                  </a:txBody>
                  <a:tcPr/>
                </a:tc>
                <a:tc>
                  <a:txBody>
                    <a:bodyPr/>
                    <a:lstStyle/>
                    <a:p>
                      <a:r>
                        <a:rPr lang="el-GR" dirty="0"/>
                        <a:t>Θράκη</a:t>
                      </a:r>
                    </a:p>
                  </a:txBody>
                  <a:tcPr/>
                </a:tc>
                <a:tc>
                  <a:txBody>
                    <a:bodyPr/>
                    <a:lstStyle/>
                    <a:p>
                      <a:r>
                        <a:rPr lang="el-GR" dirty="0"/>
                        <a:t>Θράκη</a:t>
                      </a:r>
                    </a:p>
                  </a:txBody>
                  <a:tcPr/>
                </a:tc>
                <a:tc>
                  <a:txBody>
                    <a:bodyPr/>
                    <a:lstStyle/>
                    <a:p>
                      <a:r>
                        <a:rPr lang="el-GR" dirty="0"/>
                        <a:t>-Αίγυπτος</a:t>
                      </a:r>
                    </a:p>
                    <a:p>
                      <a:r>
                        <a:rPr lang="el-GR" dirty="0"/>
                        <a:t>-Διάφορα βασίλεια της Ασίας</a:t>
                      </a:r>
                    </a:p>
                  </a:txBody>
                  <a:tcPr/>
                </a:tc>
                <a:tc>
                  <a:txBody>
                    <a:bodyPr/>
                    <a:lstStyle/>
                    <a:p>
                      <a:r>
                        <a:rPr lang="el-GR" dirty="0"/>
                        <a:t>Αίγυπτος</a:t>
                      </a:r>
                    </a:p>
                    <a:p>
                      <a:r>
                        <a:rPr lang="el-GR" dirty="0"/>
                        <a:t>Μαύρη θάλασσα</a:t>
                      </a:r>
                    </a:p>
                  </a:txBody>
                  <a:tcPr/>
                </a:tc>
                <a:extLst>
                  <a:ext uri="{0D108BD9-81ED-4DB2-BD59-A6C34878D82A}">
                    <a16:rowId xmlns:a16="http://schemas.microsoft.com/office/drawing/2014/main" val="10002"/>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TextBox"/>
          <p:cNvSpPr txBox="1"/>
          <p:nvPr/>
        </p:nvSpPr>
        <p:spPr>
          <a:xfrm>
            <a:off x="899592" y="1484784"/>
            <a:ext cx="5832648" cy="1754326"/>
          </a:xfrm>
          <a:prstGeom prst="rect">
            <a:avLst/>
          </a:prstGeom>
          <a:noFill/>
        </p:spPr>
        <p:txBody>
          <a:bodyPr wrap="square" rtlCol="0">
            <a:spAutoFit/>
          </a:bodyPr>
          <a:lstStyle/>
          <a:p>
            <a:endParaRPr lang="el-GR" dirty="0"/>
          </a:p>
          <a:p>
            <a:endParaRPr lang="el-GR" dirty="0"/>
          </a:p>
          <a:p>
            <a:r>
              <a:rPr lang="el-GR" dirty="0">
                <a:hlinkClick r:id="rId2" action="ppaction://hlinkfile"/>
              </a:rPr>
              <a:t> </a:t>
            </a:r>
            <a:endParaRPr lang="el-GR" dirty="0"/>
          </a:p>
          <a:p>
            <a:endParaRPr lang="el-GR" dirty="0"/>
          </a:p>
          <a:p>
            <a:endParaRPr lang="el-GR" dirty="0"/>
          </a:p>
          <a:p>
            <a:endParaRPr lang="el-GR" dirty="0"/>
          </a:p>
        </p:txBody>
      </p:sp>
      <p:sp>
        <p:nvSpPr>
          <p:cNvPr id="3" name="1 - Τίτλος"/>
          <p:cNvSpPr txBox="1">
            <a:spLocks/>
          </p:cNvSpPr>
          <p:nvPr/>
        </p:nvSpPr>
        <p:spPr>
          <a:xfrm>
            <a:off x="971600" y="260648"/>
            <a:ext cx="7211144" cy="1008112"/>
          </a:xfrm>
          <a:prstGeom prst="rect">
            <a:avLst/>
          </a:prstGeom>
          <a:solidFill>
            <a:schemeClr val="bg1">
              <a:lumMod val="95000"/>
            </a:schemeClr>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200" b="1" i="0" u="none" strike="noStrike" kern="1200" cap="none" spc="0" normalizeH="0" baseline="0" noProof="0" dirty="0">
                <a:ln>
                  <a:noFill/>
                </a:ln>
                <a:solidFill>
                  <a:srgbClr val="C00000"/>
                </a:solidFill>
                <a:effectLst/>
                <a:uLnTx/>
                <a:uFillTx/>
                <a:latin typeface="+mn-lt"/>
                <a:ea typeface="+mn-ea"/>
                <a:cs typeface="+mn-cs"/>
              </a:rPr>
              <a:t>ΟΜΑΔΑ Γ’ – ΔΙΑΔΙΚΑΣΙΑ</a:t>
            </a:r>
            <a:r>
              <a:rPr kumimoji="0" lang="el-GR" sz="3200" b="1" i="0" u="none" strike="noStrike" kern="1200" cap="none" spc="0" normalizeH="0" noProof="0" dirty="0">
                <a:ln>
                  <a:noFill/>
                </a:ln>
                <a:solidFill>
                  <a:srgbClr val="C00000"/>
                </a:solidFill>
                <a:effectLst/>
                <a:uLnTx/>
                <a:uFillTx/>
                <a:latin typeface="+mn-lt"/>
                <a:ea typeface="+mn-ea"/>
                <a:cs typeface="+mn-cs"/>
              </a:rPr>
              <a:t> ΙΔΡΥΣΗΣ ΜΙΑΣ ΑΠΟΙΚΙΑΣ</a:t>
            </a:r>
            <a:endParaRPr kumimoji="0" lang="el-GR"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7" name="6 - TextBox"/>
          <p:cNvSpPr txBox="1"/>
          <p:nvPr/>
        </p:nvSpPr>
        <p:spPr>
          <a:xfrm>
            <a:off x="827584" y="1556793"/>
            <a:ext cx="7128792" cy="2092881"/>
          </a:xfrm>
          <a:prstGeom prst="rect">
            <a:avLst/>
          </a:prstGeom>
          <a:noFill/>
        </p:spPr>
        <p:txBody>
          <a:bodyPr wrap="square" rtlCol="0">
            <a:spAutoFit/>
          </a:bodyPr>
          <a:lstStyle/>
          <a:p>
            <a:r>
              <a:rPr lang="el-GR" b="1" dirty="0"/>
              <a:t>Μελετήστε τις  πηγές στους παρακάτω συνδέσμους, προκειμένου να κάνετε την άσκηση που ακολουθεί</a:t>
            </a:r>
          </a:p>
          <a:p>
            <a:endParaRPr lang="el-GR" b="1" dirty="0"/>
          </a:p>
          <a:p>
            <a:pPr algn="ctr"/>
            <a:r>
              <a:rPr lang="el-GR" sz="2000" dirty="0">
                <a:hlinkClick r:id="rId3" action="ppaction://hlinkfile"/>
              </a:rPr>
              <a:t>Η ίδρυση μιας αποικίας</a:t>
            </a:r>
            <a:endParaRPr lang="el-GR" sz="2000" dirty="0"/>
          </a:p>
          <a:p>
            <a:pPr algn="ctr"/>
            <a:r>
              <a:rPr lang="el-GR" sz="2000" dirty="0">
                <a:hlinkClick r:id="rId4" action="ppaction://hlinkfile"/>
              </a:rPr>
              <a:t>Η διαδικασία ίδρυσης μιας αποικίας</a:t>
            </a:r>
            <a:endParaRPr lang="el-GR" sz="2000" dirty="0"/>
          </a:p>
          <a:p>
            <a:endParaRPr lang="el-GR" dirty="0"/>
          </a:p>
          <a:p>
            <a:endParaRPr lang="el-GR" dirty="0"/>
          </a:p>
        </p:txBody>
      </p:sp>
      <p:sp>
        <p:nvSpPr>
          <p:cNvPr id="8" name="7 - TextBox"/>
          <p:cNvSpPr txBox="1"/>
          <p:nvPr/>
        </p:nvSpPr>
        <p:spPr>
          <a:xfrm>
            <a:off x="539552" y="3356992"/>
            <a:ext cx="8064896" cy="3046988"/>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l-GR" sz="2400" dirty="0">
                <a:latin typeface="Comic Sans MS" pitchFamily="66" charset="0"/>
              </a:rPr>
              <a:t>Ζείτε στην Αθήνα τον 8</a:t>
            </a:r>
            <a:r>
              <a:rPr lang="el-GR" sz="2400" baseline="30000" dirty="0">
                <a:latin typeface="Comic Sans MS" pitchFamily="66" charset="0"/>
              </a:rPr>
              <a:t>ο</a:t>
            </a:r>
            <a:r>
              <a:rPr lang="el-GR" sz="2400" dirty="0">
                <a:latin typeface="Comic Sans MS" pitchFamily="66" charset="0"/>
              </a:rPr>
              <a:t> αι και η πόλη σας ετοιμάζει αποστολή για δημιουργία </a:t>
            </a:r>
            <a:r>
              <a:rPr lang="el-GR" sz="2400" dirty="0">
                <a:latin typeface="Comic Sans MS" pitchFamily="66" charset="0"/>
                <a:hlinkClick r:id="rId5"/>
              </a:rPr>
              <a:t>αποικίας.</a:t>
            </a:r>
            <a:r>
              <a:rPr lang="el-GR" sz="2400" dirty="0">
                <a:latin typeface="Comic Sans MS" pitchFamily="66" charset="0"/>
              </a:rPr>
              <a:t> Έχει ήδη οριστεί ο </a:t>
            </a:r>
            <a:r>
              <a:rPr lang="el-GR" sz="2400" dirty="0">
                <a:latin typeface="Comic Sans MS" pitchFamily="66" charset="0"/>
                <a:hlinkClick r:id="rId6"/>
              </a:rPr>
              <a:t>οικιστής </a:t>
            </a:r>
            <a:r>
              <a:rPr lang="el-GR" sz="2400" dirty="0">
                <a:latin typeface="Comic Sans MS" pitchFamily="66" charset="0"/>
              </a:rPr>
              <a:t>που θα αναλάβει να προτείνει περιοχές που προσφέρονται για δημιουργία αποικίας. Εσείς έχετε αναλάβει την οργάνωση της διαδικασίας: Γράψτε τα στάδια της διαδικασίας ίδρυσης μιας αποικίας ξεκινώντας από την αρχή και φτάνοντας μέχρι και το πρώτο διάστημα εγκατάστασης στη νέα αποικία. </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txBox="1">
            <a:spLocks/>
          </p:cNvSpPr>
          <p:nvPr/>
        </p:nvSpPr>
        <p:spPr>
          <a:xfrm>
            <a:off x="971600" y="260648"/>
            <a:ext cx="7211144" cy="1008112"/>
          </a:xfrm>
          <a:prstGeom prst="rect">
            <a:avLst/>
          </a:prstGeom>
          <a:solidFill>
            <a:schemeClr val="bg1">
              <a:lumMod val="95000"/>
            </a:schemeClr>
          </a:solidFill>
          <a:ln w="254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3200" b="1" i="0" u="none" strike="noStrike" kern="1200" cap="none" spc="0" normalizeH="0" baseline="0" noProof="0" dirty="0">
                <a:ln>
                  <a:noFill/>
                </a:ln>
                <a:solidFill>
                  <a:srgbClr val="C00000"/>
                </a:solidFill>
                <a:effectLst/>
                <a:uLnTx/>
                <a:uFillTx/>
                <a:latin typeface="+mn-lt"/>
                <a:ea typeface="+mn-ea"/>
                <a:cs typeface="+mn-cs"/>
              </a:rPr>
              <a:t>ΟΜΑΔΑ Δ’ – </a:t>
            </a:r>
            <a:r>
              <a:rPr lang="el-GR" sz="3200" b="1" noProof="0" dirty="0">
                <a:solidFill>
                  <a:srgbClr val="C00000"/>
                </a:solidFill>
              </a:rPr>
              <a:t>ΣΥΝΕΠΕΙΕΣ Β΄</a:t>
            </a:r>
            <a:r>
              <a:rPr kumimoji="0" lang="el-GR" sz="3200" b="1" i="0" u="none" strike="noStrike" kern="1200" cap="none" spc="0" normalizeH="0" noProof="0" dirty="0">
                <a:ln>
                  <a:noFill/>
                </a:ln>
                <a:solidFill>
                  <a:srgbClr val="C00000"/>
                </a:solidFill>
                <a:effectLst/>
                <a:uLnTx/>
                <a:uFillTx/>
                <a:latin typeface="+mn-lt"/>
                <a:ea typeface="+mn-ea"/>
                <a:cs typeface="+mn-cs"/>
              </a:rPr>
              <a:t> ΑΠΟΙΚΙΣΜΟΥ</a:t>
            </a:r>
            <a:endParaRPr kumimoji="0" lang="el-GR" sz="3200" b="1" i="0" u="none" strike="noStrike" kern="1200" cap="none" spc="0" normalizeH="0" baseline="0" noProof="0" dirty="0">
              <a:ln>
                <a:noFill/>
              </a:ln>
              <a:solidFill>
                <a:srgbClr val="C00000"/>
              </a:solidFill>
              <a:effectLst/>
              <a:uLnTx/>
              <a:uFillTx/>
              <a:latin typeface="+mn-lt"/>
              <a:ea typeface="+mn-ea"/>
              <a:cs typeface="+mn-cs"/>
            </a:endParaRPr>
          </a:p>
        </p:txBody>
      </p:sp>
      <p:sp>
        <p:nvSpPr>
          <p:cNvPr id="5" name="4 - TextBox"/>
          <p:cNvSpPr txBox="1"/>
          <p:nvPr/>
        </p:nvSpPr>
        <p:spPr>
          <a:xfrm>
            <a:off x="827584" y="1556793"/>
            <a:ext cx="7560840" cy="1231106"/>
          </a:xfrm>
          <a:prstGeom prst="rect">
            <a:avLst/>
          </a:prstGeom>
          <a:noFill/>
        </p:spPr>
        <p:txBody>
          <a:bodyPr wrap="square" rtlCol="0">
            <a:spAutoFit/>
          </a:bodyPr>
          <a:lstStyle/>
          <a:p>
            <a:r>
              <a:rPr lang="el-GR" b="1" dirty="0"/>
              <a:t>Μελετήστε τις εικόνες και τα κείμενα στις διαφάνειες που ακολουθούν και την  πηγή στον παρακάτω σύνδεσμο προκειμένου να κάνετε την άσκηση που ακολουθεί</a:t>
            </a:r>
          </a:p>
          <a:p>
            <a:pPr algn="ctr"/>
            <a:r>
              <a:rPr lang="el-GR" sz="2000" b="1" dirty="0">
                <a:hlinkClick r:id="rId2" action="ppaction://hlinkfile"/>
              </a:rPr>
              <a:t>Η εξέλιξη της ναυπηγικής</a:t>
            </a:r>
            <a:endParaRPr lang="el-GR" dirty="0"/>
          </a:p>
        </p:txBody>
      </p:sp>
      <p:sp>
        <p:nvSpPr>
          <p:cNvPr id="8" name="7 - TextBox"/>
          <p:cNvSpPr txBox="1"/>
          <p:nvPr/>
        </p:nvSpPr>
        <p:spPr>
          <a:xfrm>
            <a:off x="467544" y="2852936"/>
            <a:ext cx="8352928" cy="3785652"/>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l-GR" sz="2400" dirty="0">
                <a:latin typeface="Comic Sans MS" pitchFamily="66" charset="0"/>
              </a:rPr>
              <a:t>Ζείτε στην Κόρινθο του 7</a:t>
            </a:r>
            <a:r>
              <a:rPr lang="el-GR" sz="2400" baseline="30000" dirty="0">
                <a:latin typeface="Comic Sans MS" pitchFamily="66" charset="0"/>
              </a:rPr>
              <a:t>ου</a:t>
            </a:r>
            <a:r>
              <a:rPr lang="el-GR" sz="2400" dirty="0">
                <a:latin typeface="Comic Sans MS" pitchFamily="66" charset="0"/>
              </a:rPr>
              <a:t> </a:t>
            </a:r>
            <a:r>
              <a:rPr lang="el-GR" sz="2400" dirty="0" err="1">
                <a:latin typeface="Comic Sans MS" pitchFamily="66" charset="0"/>
              </a:rPr>
              <a:t>π.Χ</a:t>
            </a:r>
            <a:r>
              <a:rPr lang="el-GR" sz="2400" dirty="0">
                <a:latin typeface="Comic Sans MS" pitchFamily="66" charset="0"/>
              </a:rPr>
              <a:t> αιώνα και είναι εμφανή ήδη τα αποτελέσματα που επέφερε ο β’ αποικισμός στη ζωή σας. Αυτός που δεν τα γνωρίζει είναι ο παππούς σας, που πάσχει από άνοια. Σε κάποια όμως αναλαμπή του ζητά να μάθει τι απέγιναν εκείνες οι </a:t>
            </a:r>
            <a:r>
              <a:rPr lang="el-GR" sz="2400" dirty="0">
                <a:latin typeface="Comic Sans MS" pitchFamily="66" charset="0"/>
                <a:hlinkClick r:id="rId3"/>
              </a:rPr>
              <a:t>αποικίες</a:t>
            </a:r>
            <a:r>
              <a:rPr lang="el-GR" sz="2400" dirty="0">
                <a:latin typeface="Comic Sans MS" pitchFamily="66" charset="0"/>
              </a:rPr>
              <a:t> που ιδρύθηκαν και κατά πόσο διευκόλυναν τη ζωή της </a:t>
            </a:r>
            <a:r>
              <a:rPr lang="el-GR" sz="2400" dirty="0">
                <a:latin typeface="Comic Sans MS" pitchFamily="66" charset="0"/>
                <a:hlinkClick r:id="rId4"/>
              </a:rPr>
              <a:t>Μητρόπολης.</a:t>
            </a:r>
            <a:r>
              <a:rPr lang="el-GR" sz="2400" dirty="0">
                <a:latin typeface="Comic Sans MS" pitchFamily="66" charset="0"/>
              </a:rPr>
              <a:t> Προσπαθήστε να του περιγράψετε τις συνέπειες που είχε ο αποικισμός στην οικονομία, στη ναυπηγική, στην κοινωνία, στον πολιτισμό -γρήγορα και πριν βυθιστεί πάλι ο παππούς στην άνοια!</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sers.sch.gr/maritheodo/history-pi/section4/images/17b.jpg"/>
          <p:cNvPicPr>
            <a:picLocks noChangeAspect="1" noChangeArrowheads="1"/>
          </p:cNvPicPr>
          <p:nvPr/>
        </p:nvPicPr>
        <p:blipFill>
          <a:blip r:embed="rId2" cstate="print"/>
          <a:srcRect/>
          <a:stretch>
            <a:fillRect/>
          </a:stretch>
        </p:blipFill>
        <p:spPr bwMode="auto">
          <a:xfrm>
            <a:off x="395536" y="980728"/>
            <a:ext cx="8068568" cy="4176118"/>
          </a:xfrm>
          <a:prstGeom prst="rect">
            <a:avLst/>
          </a:prstGeom>
          <a:noFill/>
        </p:spPr>
      </p:pic>
      <p:sp>
        <p:nvSpPr>
          <p:cNvPr id="5" name="4 - TextBox"/>
          <p:cNvSpPr txBox="1"/>
          <p:nvPr/>
        </p:nvSpPr>
        <p:spPr>
          <a:xfrm>
            <a:off x="683568" y="5373216"/>
            <a:ext cx="7776864" cy="1200329"/>
          </a:xfrm>
          <a:prstGeom prst="rect">
            <a:avLst/>
          </a:prstGeom>
          <a:noFill/>
        </p:spPr>
        <p:txBody>
          <a:bodyPr wrap="square" rtlCol="0">
            <a:spAutoFit/>
          </a:bodyPr>
          <a:lstStyle/>
          <a:p>
            <a:r>
              <a:rPr lang="el-GR" dirty="0"/>
              <a:t>Χάρτης με τα αρχαία ελληνικά νομισματοκοπεία στην περιοχή της Μεσογείου. Πηγή: </a:t>
            </a:r>
            <a:r>
              <a:rPr lang="el-GR" dirty="0" err="1"/>
              <a:t>Οικονομίδου</a:t>
            </a:r>
            <a:r>
              <a:rPr lang="el-GR" dirty="0"/>
              <a:t> Μ., Ελληνική Τέχνη: Αρχαία νομίσματα, Εκδοτική Αθηνών, Αθήνα 1996, σελ. 264-265. Εκτέλεση: Τόνια </a:t>
            </a:r>
            <a:r>
              <a:rPr lang="el-GR" dirty="0" err="1"/>
              <a:t>Κοτσώνη</a:t>
            </a:r>
            <a:r>
              <a:rPr lang="el-GR" dirty="0"/>
              <a:t>. Επεξεργασία: Ίδρυμα Μείζονος Ελληνισμού.</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ttp://users.sch.gr/maritheodo/history-pi/section4/images/10b.jpg"/>
          <p:cNvPicPr>
            <a:picLocks noChangeAspect="1" noChangeArrowheads="1"/>
          </p:cNvPicPr>
          <p:nvPr/>
        </p:nvPicPr>
        <p:blipFill>
          <a:blip r:embed="rId2" cstate="print"/>
          <a:srcRect/>
          <a:stretch>
            <a:fillRect/>
          </a:stretch>
        </p:blipFill>
        <p:spPr bwMode="auto">
          <a:xfrm>
            <a:off x="899591" y="404664"/>
            <a:ext cx="7372245" cy="3096344"/>
          </a:xfrm>
          <a:prstGeom prst="rect">
            <a:avLst/>
          </a:prstGeom>
          <a:noFill/>
        </p:spPr>
      </p:pic>
      <p:sp>
        <p:nvSpPr>
          <p:cNvPr id="5" name="4 - TextBox"/>
          <p:cNvSpPr txBox="1"/>
          <p:nvPr/>
        </p:nvSpPr>
        <p:spPr>
          <a:xfrm>
            <a:off x="971600" y="3861048"/>
            <a:ext cx="7272808" cy="1754326"/>
          </a:xfrm>
          <a:prstGeom prst="rect">
            <a:avLst/>
          </a:prstGeom>
          <a:noFill/>
        </p:spPr>
        <p:txBody>
          <a:bodyPr wrap="square" rtlCol="0">
            <a:spAutoFit/>
          </a:bodyPr>
          <a:lstStyle/>
          <a:p>
            <a:r>
              <a:rPr lang="el-GR" dirty="0"/>
              <a:t>Οι ελληνικές αποικίες της Σικελίας και Ν. Ιταλίας δημιούργησαν δικούς τους τύπους νομισμάτων. Εδώ εικονίζονται έξι νομίσματα ελληνικών αποικιών. Δραχμή Νάξου, τετράδραχμο Συρακουσών, τετράδραχμο Γέλας [Λονδίνο, Βρετανικό Μουσείο], </a:t>
            </a:r>
            <a:r>
              <a:rPr lang="el-GR" dirty="0" err="1"/>
              <a:t>στατήρ</a:t>
            </a:r>
            <a:r>
              <a:rPr lang="el-GR" dirty="0"/>
              <a:t> </a:t>
            </a:r>
            <a:r>
              <a:rPr lang="el-GR" dirty="0" err="1"/>
              <a:t>Μεταποντίου</a:t>
            </a:r>
            <a:r>
              <a:rPr lang="el-GR" dirty="0"/>
              <a:t>, δίδραχμο Κρότωνος [Αθήνα, Εθνικό Αρχαιολογικό Μουσείο, Νομισματική Συλλογή] και </a:t>
            </a:r>
            <a:r>
              <a:rPr lang="el-GR" dirty="0" err="1"/>
              <a:t>στατήρ</a:t>
            </a:r>
            <a:r>
              <a:rPr lang="el-GR" dirty="0"/>
              <a:t> </a:t>
            </a:r>
            <a:r>
              <a:rPr lang="el-GR" dirty="0" err="1"/>
              <a:t>Τάραντος</a:t>
            </a:r>
            <a:r>
              <a:rPr lang="el-GR" dirty="0"/>
              <a:t> [Λονδίνο, Βρετανικό Μουσείο]</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 Πίνακας"/>
          <p:cNvGraphicFramePr>
            <a:graphicFrameLocks noGrp="1"/>
          </p:cNvGraphicFramePr>
          <p:nvPr/>
        </p:nvGraphicFramePr>
        <p:xfrm>
          <a:off x="323526" y="332656"/>
          <a:ext cx="8496948" cy="5560680"/>
        </p:xfrm>
        <a:graphic>
          <a:graphicData uri="http://schemas.openxmlformats.org/drawingml/2006/table">
            <a:tbl>
              <a:tblPr firstRow="1" bandRow="1">
                <a:tableStyleId>{5C22544A-7EE6-4342-B048-85BDC9FD1C3A}</a:tableStyleId>
              </a:tblPr>
              <a:tblGrid>
                <a:gridCol w="2808314">
                  <a:extLst>
                    <a:ext uri="{9D8B030D-6E8A-4147-A177-3AD203B41FA5}">
                      <a16:colId xmlns:a16="http://schemas.microsoft.com/office/drawing/2014/main" val="20000"/>
                    </a:ext>
                  </a:extLst>
                </a:gridCol>
                <a:gridCol w="1080120">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936104">
                  <a:extLst>
                    <a:ext uri="{9D8B030D-6E8A-4147-A177-3AD203B41FA5}">
                      <a16:colId xmlns:a16="http://schemas.microsoft.com/office/drawing/2014/main" val="20003"/>
                    </a:ext>
                  </a:extLst>
                </a:gridCol>
                <a:gridCol w="1368152">
                  <a:extLst>
                    <a:ext uri="{9D8B030D-6E8A-4147-A177-3AD203B41FA5}">
                      <a16:colId xmlns:a16="http://schemas.microsoft.com/office/drawing/2014/main" val="20004"/>
                    </a:ext>
                  </a:extLst>
                </a:gridCol>
                <a:gridCol w="1080122">
                  <a:extLst>
                    <a:ext uri="{9D8B030D-6E8A-4147-A177-3AD203B41FA5}">
                      <a16:colId xmlns:a16="http://schemas.microsoft.com/office/drawing/2014/main" val="20005"/>
                    </a:ext>
                  </a:extLst>
                </a:gridCol>
              </a:tblGrid>
              <a:tr h="576064">
                <a:tc gridSpan="6">
                  <a:txBody>
                    <a:bodyPr/>
                    <a:lstStyle/>
                    <a:p>
                      <a:pPr algn="ctr"/>
                      <a:r>
                        <a:rPr lang="el-GR" sz="2400" dirty="0"/>
                        <a:t>ΕΙΣΑΓΟΜΕΝΑ ΠΡΟΪΟΝΤΑ</a:t>
                      </a:r>
                      <a:r>
                        <a:rPr lang="el-GR" sz="2400" baseline="0" dirty="0"/>
                        <a:t> ΑΠΌ ΤΙΣ ΑΠΟΙΚΙΕΣ</a:t>
                      </a:r>
                      <a:endParaRPr lang="el-GR" sz="2400"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tc hMerge="1">
                  <a:txBody>
                    <a:bodyPr/>
                    <a:lstStyle/>
                    <a:p>
                      <a:endParaRPr lang="el-GR" dirty="0"/>
                    </a:p>
                  </a:txBody>
                  <a:tcPr/>
                </a:tc>
                <a:extLst>
                  <a:ext uri="{0D108BD9-81ED-4DB2-BD59-A6C34878D82A}">
                    <a16:rowId xmlns:a16="http://schemas.microsoft.com/office/drawing/2014/main" val="10000"/>
                  </a:ext>
                </a:extLst>
              </a:tr>
              <a:tr h="504056">
                <a:tc>
                  <a:txBody>
                    <a:bodyPr/>
                    <a:lstStyle/>
                    <a:p>
                      <a:pPr algn="ctr"/>
                      <a:r>
                        <a:rPr lang="el-GR" b="1" dirty="0"/>
                        <a:t>ΜΕΤΑΛΛΑ</a:t>
                      </a:r>
                    </a:p>
                  </a:txBody>
                  <a:tcPr/>
                </a:tc>
                <a:tc>
                  <a:txBody>
                    <a:bodyPr/>
                    <a:lstStyle/>
                    <a:p>
                      <a:pPr algn="ctr"/>
                      <a:r>
                        <a:rPr lang="el-GR" b="1" dirty="0"/>
                        <a:t>ΞΥΛΕΙΑ</a:t>
                      </a:r>
                    </a:p>
                  </a:txBody>
                  <a:tcPr/>
                </a:tc>
                <a:tc>
                  <a:txBody>
                    <a:bodyPr/>
                    <a:lstStyle/>
                    <a:p>
                      <a:pPr algn="ctr"/>
                      <a:r>
                        <a:rPr lang="el-GR" b="1" dirty="0"/>
                        <a:t>ΔΕΡΜΑΤΑ</a:t>
                      </a:r>
                    </a:p>
                  </a:txBody>
                  <a:tcPr/>
                </a:tc>
                <a:tc>
                  <a:txBody>
                    <a:bodyPr/>
                    <a:lstStyle/>
                    <a:p>
                      <a:pPr algn="ctr"/>
                      <a:r>
                        <a:rPr lang="el-GR" b="1" dirty="0"/>
                        <a:t>ΚΕΡΙ</a:t>
                      </a:r>
                    </a:p>
                  </a:txBody>
                  <a:tcPr/>
                </a:tc>
                <a:tc>
                  <a:txBody>
                    <a:bodyPr/>
                    <a:lstStyle/>
                    <a:p>
                      <a:pPr algn="ctr"/>
                      <a:r>
                        <a:rPr lang="el-GR" b="1" dirty="0"/>
                        <a:t>ΥΦΑΣΜΑΤΑ</a:t>
                      </a:r>
                    </a:p>
                  </a:txBody>
                  <a:tcPr/>
                </a:tc>
                <a:tc>
                  <a:txBody>
                    <a:bodyPr/>
                    <a:lstStyle/>
                    <a:p>
                      <a:pPr algn="ctr"/>
                      <a:r>
                        <a:rPr lang="el-GR" b="1" dirty="0"/>
                        <a:t>ΣΙΤΗΡΑ</a:t>
                      </a:r>
                    </a:p>
                  </a:txBody>
                  <a:tcPr/>
                </a:tc>
                <a:extLst>
                  <a:ext uri="{0D108BD9-81ED-4DB2-BD59-A6C34878D82A}">
                    <a16:rowId xmlns:a16="http://schemas.microsoft.com/office/drawing/2014/main" val="10001"/>
                  </a:ext>
                </a:extLst>
              </a:tr>
              <a:tr h="1848205">
                <a:tc>
                  <a:txBody>
                    <a:bodyPr/>
                    <a:lstStyle/>
                    <a:p>
                      <a:r>
                        <a:rPr lang="el-GR" sz="1800" kern="1200" dirty="0">
                          <a:solidFill>
                            <a:schemeClr val="dk1"/>
                          </a:solidFill>
                          <a:latin typeface="+mn-lt"/>
                          <a:ea typeface="+mn-ea"/>
                          <a:cs typeface="+mn-cs"/>
                        </a:rPr>
                        <a:t>-Κύπρος (χαλκός)</a:t>
                      </a:r>
                      <a:endParaRPr lang="el-GR" dirty="0"/>
                    </a:p>
                    <a:p>
                      <a:r>
                        <a:rPr lang="el-GR" sz="1800" kern="1200" dirty="0">
                          <a:solidFill>
                            <a:schemeClr val="dk1"/>
                          </a:solidFill>
                          <a:latin typeface="+mn-lt"/>
                          <a:ea typeface="+mn-ea"/>
                          <a:cs typeface="+mn-cs"/>
                        </a:rPr>
                        <a:t>- Παράλια Πόντου (σίδηρος)</a:t>
                      </a:r>
                      <a:endParaRPr lang="el-GR" dirty="0"/>
                    </a:p>
                    <a:p>
                      <a:r>
                        <a:rPr lang="el-GR" sz="1800" kern="1200" dirty="0">
                          <a:solidFill>
                            <a:schemeClr val="dk1"/>
                          </a:solidFill>
                          <a:latin typeface="+mn-lt"/>
                          <a:ea typeface="+mn-ea"/>
                          <a:cs typeface="+mn-cs"/>
                        </a:rPr>
                        <a:t>- Θάσος (χρυσός)</a:t>
                      </a:r>
                      <a:endParaRPr lang="el-GR" dirty="0"/>
                    </a:p>
                    <a:p>
                      <a:r>
                        <a:rPr lang="el-GR" sz="1800" kern="1200" dirty="0">
                          <a:solidFill>
                            <a:schemeClr val="dk1"/>
                          </a:solidFill>
                          <a:latin typeface="+mn-lt"/>
                          <a:ea typeface="+mn-ea"/>
                          <a:cs typeface="+mn-cs"/>
                        </a:rPr>
                        <a:t>- Ισπανία (άργυρος, χαλκός, κασσίτερος)</a:t>
                      </a:r>
                      <a:endParaRPr lang="el-GR" dirty="0"/>
                    </a:p>
                    <a:p>
                      <a:r>
                        <a:rPr lang="el-GR" sz="1800" kern="1200" dirty="0">
                          <a:solidFill>
                            <a:schemeClr val="dk1"/>
                          </a:solidFill>
                          <a:latin typeface="+mn-lt"/>
                          <a:ea typeface="+mn-ea"/>
                          <a:cs typeface="+mn-cs"/>
                        </a:rPr>
                        <a:t>- Συρία (διάφορα μέταλλα)</a:t>
                      </a:r>
                      <a:endParaRPr lang="el-GR" dirty="0"/>
                    </a:p>
                    <a:p>
                      <a:r>
                        <a:rPr lang="el-GR" sz="1800" kern="1200" dirty="0">
                          <a:solidFill>
                            <a:schemeClr val="dk1"/>
                          </a:solidFill>
                          <a:latin typeface="+mn-lt"/>
                          <a:ea typeface="+mn-ea"/>
                          <a:cs typeface="+mn-cs"/>
                        </a:rPr>
                        <a:t>- Κιλικία (διάφορα μέταλλα)</a:t>
                      </a:r>
                      <a:endParaRPr lang="el-GR" dirty="0"/>
                    </a:p>
                    <a:p>
                      <a:r>
                        <a:rPr lang="el-GR" sz="1800" kern="1200" dirty="0">
                          <a:solidFill>
                            <a:schemeClr val="dk1"/>
                          </a:solidFill>
                          <a:latin typeface="+mn-lt"/>
                          <a:ea typeface="+mn-ea"/>
                          <a:cs typeface="+mn-cs"/>
                        </a:rPr>
                        <a:t>- Παλαιστίνη (διάφορα μέταλλα)</a:t>
                      </a:r>
                      <a:endParaRPr lang="el-GR" dirty="0"/>
                    </a:p>
                    <a:p>
                      <a:r>
                        <a:rPr lang="el-GR" sz="1800" kern="1200" dirty="0">
                          <a:solidFill>
                            <a:schemeClr val="dk1"/>
                          </a:solidFill>
                          <a:latin typeface="+mn-lt"/>
                          <a:ea typeface="+mn-ea"/>
                          <a:cs typeface="+mn-cs"/>
                        </a:rPr>
                        <a:t>- Μεσοποταμία (διάφορα μέταλλα)</a:t>
                      </a:r>
                      <a:endParaRPr lang="el-GR" dirty="0"/>
                    </a:p>
                    <a:p>
                      <a:r>
                        <a:rPr lang="el-GR" sz="1800" kern="1200" dirty="0">
                          <a:solidFill>
                            <a:schemeClr val="dk1"/>
                          </a:solidFill>
                          <a:latin typeface="+mn-lt"/>
                          <a:ea typeface="+mn-ea"/>
                          <a:cs typeface="+mn-cs"/>
                        </a:rPr>
                        <a:t>- Μαύρη θάλασσα (διάφορα μέταλλα)</a:t>
                      </a:r>
                      <a:endParaRPr lang="el-GR" dirty="0"/>
                    </a:p>
                    <a:p>
                      <a:endParaRPr lang="el-GR" dirty="0"/>
                    </a:p>
                  </a:txBody>
                  <a:tcPr/>
                </a:tc>
                <a:tc>
                  <a:txBody>
                    <a:bodyPr/>
                    <a:lstStyle/>
                    <a:p>
                      <a:r>
                        <a:rPr lang="el-GR" dirty="0"/>
                        <a:t>Νότια</a:t>
                      </a:r>
                      <a:r>
                        <a:rPr lang="el-GR" baseline="0" dirty="0"/>
                        <a:t> Μαύρη θάλασσα</a:t>
                      </a:r>
                    </a:p>
                    <a:p>
                      <a:r>
                        <a:rPr lang="el-GR" baseline="0" dirty="0"/>
                        <a:t>Θράκη</a:t>
                      </a:r>
                      <a:endParaRPr lang="el-GR" dirty="0"/>
                    </a:p>
                  </a:txBody>
                  <a:tcPr/>
                </a:tc>
                <a:tc>
                  <a:txBody>
                    <a:bodyPr/>
                    <a:lstStyle/>
                    <a:p>
                      <a:r>
                        <a:rPr lang="el-GR" dirty="0"/>
                        <a:t>Θράκη</a:t>
                      </a:r>
                    </a:p>
                  </a:txBody>
                  <a:tcPr/>
                </a:tc>
                <a:tc>
                  <a:txBody>
                    <a:bodyPr/>
                    <a:lstStyle/>
                    <a:p>
                      <a:r>
                        <a:rPr lang="el-GR" dirty="0"/>
                        <a:t>Θράκη</a:t>
                      </a:r>
                    </a:p>
                  </a:txBody>
                  <a:tcPr/>
                </a:tc>
                <a:tc>
                  <a:txBody>
                    <a:bodyPr/>
                    <a:lstStyle/>
                    <a:p>
                      <a:r>
                        <a:rPr lang="el-GR" dirty="0"/>
                        <a:t>-Αίγυπτος</a:t>
                      </a:r>
                    </a:p>
                    <a:p>
                      <a:r>
                        <a:rPr lang="el-GR" dirty="0"/>
                        <a:t>-Διάφορα βασίλεια της Ασίας</a:t>
                      </a:r>
                    </a:p>
                  </a:txBody>
                  <a:tcPr/>
                </a:tc>
                <a:tc>
                  <a:txBody>
                    <a:bodyPr/>
                    <a:lstStyle/>
                    <a:p>
                      <a:r>
                        <a:rPr lang="el-GR" dirty="0"/>
                        <a:t>Αίγυπτος</a:t>
                      </a:r>
                    </a:p>
                    <a:p>
                      <a:r>
                        <a:rPr lang="el-GR" dirty="0"/>
                        <a:t>Μαύρη θάλασσα</a:t>
                      </a:r>
                    </a:p>
                  </a:txBody>
                  <a:tcPr/>
                </a:tc>
                <a:extLst>
                  <a:ext uri="{0D108BD9-81ED-4DB2-BD59-A6C34878D82A}">
                    <a16:rowId xmlns:a16="http://schemas.microsoft.com/office/drawing/2014/main" val="10002"/>
                  </a:ext>
                </a:extLst>
              </a:tr>
            </a:tbl>
          </a:graphicData>
        </a:graphic>
      </p:graphicFrame>
      <p:sp>
        <p:nvSpPr>
          <p:cNvPr id="3" name="2 - TextBox"/>
          <p:cNvSpPr txBox="1"/>
          <p:nvPr/>
        </p:nvSpPr>
        <p:spPr>
          <a:xfrm>
            <a:off x="4211960" y="3140968"/>
            <a:ext cx="3312368" cy="1200329"/>
          </a:xfrm>
          <a:prstGeom prst="rect">
            <a:avLst/>
          </a:prstGeom>
          <a:solidFill>
            <a:schemeClr val="bg2"/>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l-GR" sz="2400" dirty="0">
                <a:solidFill>
                  <a:srgbClr val="C00000"/>
                </a:solidFill>
              </a:rPr>
              <a:t>Η κύρια εργατική δύναμη στις βιοτεχνίες ήταν οι δούλοι. </a:t>
            </a:r>
          </a:p>
        </p:txBody>
      </p:sp>
      <p:sp>
        <p:nvSpPr>
          <p:cNvPr id="4" name="3 - TextBox"/>
          <p:cNvSpPr txBox="1"/>
          <p:nvPr/>
        </p:nvSpPr>
        <p:spPr>
          <a:xfrm>
            <a:off x="3347864" y="4797152"/>
            <a:ext cx="5184576" cy="1200329"/>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l-GR" sz="2400" b="1" dirty="0">
                <a:solidFill>
                  <a:srgbClr val="C00000"/>
                </a:solidFill>
                <a:latin typeface="Bookman Old Style" pitchFamily="18" charset="0"/>
              </a:rPr>
              <a:t>Ποια επαγγέλματα πιστεύετε ότι έχουν σίγουρη οικονομική εξασφάλιση αυτή την περίοδο;</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63364" t="17344" r="20586" b="9813"/>
          <a:stretch>
            <a:fillRect/>
          </a:stretch>
        </p:blipFill>
        <p:spPr bwMode="auto">
          <a:xfrm>
            <a:off x="899592" y="332656"/>
            <a:ext cx="2088232" cy="5328592"/>
          </a:xfrm>
          <a:prstGeom prst="rect">
            <a:avLst/>
          </a:prstGeom>
          <a:noFill/>
          <a:ln w="9525">
            <a:noFill/>
            <a:miter lim="800000"/>
            <a:headEnd/>
            <a:tailEnd/>
          </a:ln>
        </p:spPr>
      </p:pic>
      <p:sp>
        <p:nvSpPr>
          <p:cNvPr id="5" name="4 - TextBox"/>
          <p:cNvSpPr txBox="1"/>
          <p:nvPr/>
        </p:nvSpPr>
        <p:spPr>
          <a:xfrm>
            <a:off x="251520" y="5661248"/>
            <a:ext cx="4176464" cy="923330"/>
          </a:xfrm>
          <a:prstGeom prst="rect">
            <a:avLst/>
          </a:prstGeom>
          <a:noFill/>
        </p:spPr>
        <p:txBody>
          <a:bodyPr wrap="square" rtlCol="0">
            <a:spAutoFit/>
          </a:bodyPr>
          <a:lstStyle/>
          <a:p>
            <a:r>
              <a:rPr lang="el-GR" dirty="0"/>
              <a:t>Πήλινο άγαλμα του Απόλλωνα, έργο </a:t>
            </a:r>
            <a:r>
              <a:rPr lang="el-GR" dirty="0" err="1"/>
              <a:t>Ετρούσκου</a:t>
            </a:r>
            <a:r>
              <a:rPr lang="el-GR" dirty="0"/>
              <a:t> γλύπτη που επηρεάστηκε από την ελληνική γλυπτική, τέλος 6</a:t>
            </a:r>
            <a:r>
              <a:rPr lang="el-GR" baseline="30000" dirty="0"/>
              <a:t>ου</a:t>
            </a:r>
            <a:r>
              <a:rPr lang="el-GR" dirty="0"/>
              <a:t> </a:t>
            </a:r>
            <a:r>
              <a:rPr lang="el-GR" dirty="0" err="1"/>
              <a:t>π.Χ</a:t>
            </a:r>
            <a:endParaRPr lang="el-GR" dirty="0"/>
          </a:p>
        </p:txBody>
      </p:sp>
      <p:sp>
        <p:nvSpPr>
          <p:cNvPr id="6" name="5 - TextBox"/>
          <p:cNvSpPr txBox="1"/>
          <p:nvPr/>
        </p:nvSpPr>
        <p:spPr>
          <a:xfrm>
            <a:off x="3779912" y="404664"/>
            <a:ext cx="4608512" cy="1200329"/>
          </a:xfrm>
          <a:prstGeom prst="rect">
            <a:avLst/>
          </a:prstGeo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l-GR" i="1" dirty="0"/>
              <a:t>«Από την ευβοϊκή αποικία της Κύμης μεταδόθηκε το ελληνικό αλφάβητο στους λαούς που κατοικούσαν στην ιταλική χερσόνησο» </a:t>
            </a:r>
            <a:r>
              <a:rPr lang="el-GR" dirty="0"/>
              <a:t>(Ιστορία του ελληνικού έθνους)</a:t>
            </a:r>
          </a:p>
        </p:txBody>
      </p:sp>
      <p:pic>
        <p:nvPicPr>
          <p:cNvPr id="1027" name="Picture 3"/>
          <p:cNvPicPr>
            <a:picLocks noChangeAspect="1" noChangeArrowheads="1"/>
          </p:cNvPicPr>
          <p:nvPr/>
        </p:nvPicPr>
        <p:blipFill>
          <a:blip r:embed="rId3" cstate="print"/>
          <a:srcRect l="62176" t="19485" r="17347" b="26375"/>
          <a:stretch>
            <a:fillRect/>
          </a:stretch>
        </p:blipFill>
        <p:spPr bwMode="auto">
          <a:xfrm>
            <a:off x="6228184" y="2636912"/>
            <a:ext cx="2664296" cy="3960440"/>
          </a:xfrm>
          <a:prstGeom prst="rect">
            <a:avLst/>
          </a:prstGeom>
          <a:noFill/>
          <a:ln w="9525">
            <a:noFill/>
            <a:miter lim="800000"/>
            <a:headEnd/>
            <a:tailEnd/>
          </a:ln>
        </p:spPr>
      </p:pic>
      <p:sp>
        <p:nvSpPr>
          <p:cNvPr id="8" name="7 - TextBox"/>
          <p:cNvSpPr txBox="1"/>
          <p:nvPr/>
        </p:nvSpPr>
        <p:spPr>
          <a:xfrm>
            <a:off x="3275856" y="2852936"/>
            <a:ext cx="2448272" cy="2031325"/>
          </a:xfrm>
          <a:prstGeom prst="rect">
            <a:avLst/>
          </a:prstGeom>
          <a:solidFill>
            <a:schemeClr val="accent1">
              <a:lumMod val="20000"/>
              <a:lumOff val="80000"/>
            </a:schemeClr>
          </a:solidFill>
        </p:spPr>
        <p:style>
          <a:lnRef idx="2">
            <a:schemeClr val="accent2"/>
          </a:lnRef>
          <a:fillRef idx="1">
            <a:schemeClr val="lt1"/>
          </a:fillRef>
          <a:effectRef idx="0">
            <a:schemeClr val="accent2"/>
          </a:effectRef>
          <a:fontRef idx="minor">
            <a:schemeClr val="dk1"/>
          </a:fontRef>
        </p:style>
        <p:txBody>
          <a:bodyPr wrap="square" rtlCol="0">
            <a:spAutoFit/>
          </a:bodyPr>
          <a:lstStyle/>
          <a:p>
            <a:r>
              <a:rPr lang="el-GR" dirty="0"/>
              <a:t>Ο όρος "</a:t>
            </a:r>
            <a:r>
              <a:rPr lang="el-GR" dirty="0" err="1"/>
              <a:t>Πανέλληνες</a:t>
            </a:r>
            <a:r>
              <a:rPr lang="el-GR" dirty="0"/>
              <a:t>" χρησιμοποιείται πρώτη φορά από τον Ησίοδο κατά τις αρχές του 7ου </a:t>
            </a:r>
            <a:r>
              <a:rPr lang="el-GR" dirty="0" err="1"/>
              <a:t>π.Χ.</a:t>
            </a:r>
            <a:r>
              <a:rPr lang="el-GR" dirty="0"/>
              <a:t> αιώνα και από τον Αρχίλοχο τα μέσα του 7ου </a:t>
            </a:r>
            <a:r>
              <a:rPr lang="el-GR" dirty="0" err="1"/>
              <a:t>π.Χ.</a:t>
            </a:r>
            <a:r>
              <a:rPr lang="el-GR" dirty="0"/>
              <a:t> αιώνα.</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Θέση περιεχομένου"/>
          <p:cNvSpPr>
            <a:spLocks noGrp="1"/>
          </p:cNvSpPr>
          <p:nvPr>
            <p:ph idx="1"/>
          </p:nvPr>
        </p:nvSpPr>
        <p:spPr>
          <a:xfrm>
            <a:off x="457200" y="332656"/>
            <a:ext cx="8229600" cy="6192688"/>
          </a:xfrm>
        </p:spPr>
        <p:txBody>
          <a:bodyPr>
            <a:normAutofit fontScale="77500" lnSpcReduction="20000"/>
          </a:bodyPr>
          <a:lstStyle/>
          <a:p>
            <a:pPr>
              <a:buFont typeface="Wingdings" pitchFamily="2" charset="2"/>
              <a:buChar char="Ø"/>
            </a:pPr>
            <a:r>
              <a:rPr lang="el-GR" b="1" u="sng" dirty="0"/>
              <a:t>Οι ομάδες παρουσιάζουν τα αποτελέσματα της έρευνάς τους</a:t>
            </a:r>
            <a:r>
              <a:rPr lang="el-GR" dirty="0"/>
              <a:t> με τη μορφή 4 μονολόγων:</a:t>
            </a:r>
          </a:p>
          <a:p>
            <a:pPr>
              <a:buNone/>
            </a:pPr>
            <a:r>
              <a:rPr lang="el-GR" dirty="0"/>
              <a:t>-Του ναυτικού</a:t>
            </a:r>
          </a:p>
          <a:p>
            <a:pPr>
              <a:buNone/>
            </a:pPr>
            <a:r>
              <a:rPr lang="el-GR" dirty="0"/>
              <a:t>-Του οικιστή</a:t>
            </a:r>
          </a:p>
          <a:p>
            <a:pPr>
              <a:buNone/>
            </a:pPr>
            <a:r>
              <a:rPr lang="el-GR" dirty="0"/>
              <a:t>-Του συντονιστή της διαδικασίας</a:t>
            </a:r>
          </a:p>
          <a:p>
            <a:pPr>
              <a:buNone/>
            </a:pPr>
            <a:r>
              <a:rPr lang="el-GR" dirty="0"/>
              <a:t>-Του εγγονού ενός παππού με άνοια</a:t>
            </a:r>
          </a:p>
          <a:p>
            <a:pPr>
              <a:buNone/>
            </a:pPr>
            <a:endParaRPr lang="el-GR" dirty="0"/>
          </a:p>
          <a:p>
            <a:pPr>
              <a:buFont typeface="Wingdings" pitchFamily="2" charset="2"/>
              <a:buChar char="Ø"/>
            </a:pPr>
            <a:r>
              <a:rPr lang="el-GR" dirty="0"/>
              <a:t>Όλες οι ομάδες στη διάρκεια της παρουσίασης συμπληρώνουν το </a:t>
            </a:r>
            <a:r>
              <a:rPr lang="el-GR" b="1" u="sng" dirty="0"/>
              <a:t>κοινό φύλλο εργασίας </a:t>
            </a:r>
            <a:r>
              <a:rPr lang="el-GR" dirty="0"/>
              <a:t>που ακολουθεί.</a:t>
            </a:r>
          </a:p>
          <a:p>
            <a:pPr>
              <a:buNone/>
            </a:pPr>
            <a:endParaRPr lang="el-GR" dirty="0"/>
          </a:p>
          <a:p>
            <a:pPr>
              <a:buFont typeface="Wingdings" pitchFamily="2" charset="2"/>
              <a:buChar char="Ø"/>
            </a:pPr>
            <a:r>
              <a:rPr lang="el-GR" b="1" u="sng" dirty="0"/>
              <a:t>Εργασία για το σπίτι: </a:t>
            </a:r>
            <a:r>
              <a:rPr lang="el-GR" dirty="0"/>
              <a:t> </a:t>
            </a:r>
            <a:r>
              <a:rPr lang="el-GR" b="1" dirty="0"/>
              <a:t>α)</a:t>
            </a:r>
            <a:r>
              <a:rPr lang="el-GR" dirty="0"/>
              <a:t> Σε τι διέφερε ο Α’ από τον Β’ αποικισμό; (ως προς την έκταση –τον τρόπο οργάνωσης –τις σχέσεις Μητρόπολης-αποικίας) </a:t>
            </a:r>
            <a:r>
              <a:rPr lang="el-GR" b="1" dirty="0"/>
              <a:t>β)</a:t>
            </a:r>
            <a:r>
              <a:rPr lang="el-GR" dirty="0"/>
              <a:t>ποιοι από τους λόγους που ώθησαν τους Έλληνες να δημιουργήσουν αποικίες στην αρχαϊκή εποχή ωθούν και σήμερα τους ανθρώπους να εγκαταλείψουν τις πατρίδες τους και να μεταναστεύσουν;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179512" y="1772816"/>
            <a:ext cx="2592288" cy="3970318"/>
          </a:xfrm>
          <a:prstGeom prst="rect">
            <a:avLst/>
          </a:prstGeom>
          <a:noFill/>
        </p:spPr>
        <p:txBody>
          <a:bodyPr wrap="square" rtlCol="0">
            <a:spAutoFit/>
          </a:bodyPr>
          <a:lstStyle/>
          <a:p>
            <a:r>
              <a:rPr lang="el-GR" b="1" u="sng" dirty="0" err="1"/>
              <a:t>Γραμματισμοί</a:t>
            </a:r>
            <a:r>
              <a:rPr lang="el-GR" b="1" u="sng" dirty="0"/>
              <a:t>:</a:t>
            </a:r>
          </a:p>
          <a:p>
            <a:r>
              <a:rPr lang="el-GR" dirty="0"/>
              <a:t>Να είναι σε θέση να κατανοούν, να επεξεργάζονται, να συσχετίζουν και να ερμηνεύουν γραπτές, παραστατικές και απτικές ιστορικές πηγές και να προβαίνουν σε υποθέσεις /συμπεράσματα με βάση τις πληροφορίες που αυτές δίνουν για μια ιστορική περίοδο.</a:t>
            </a:r>
          </a:p>
        </p:txBody>
      </p:sp>
      <p:sp>
        <p:nvSpPr>
          <p:cNvPr id="6" name="5 - TextBox"/>
          <p:cNvSpPr txBox="1"/>
          <p:nvPr/>
        </p:nvSpPr>
        <p:spPr>
          <a:xfrm>
            <a:off x="6588224" y="1772816"/>
            <a:ext cx="2555776" cy="5909310"/>
          </a:xfrm>
          <a:prstGeom prst="rect">
            <a:avLst/>
          </a:prstGeom>
          <a:noFill/>
        </p:spPr>
        <p:txBody>
          <a:bodyPr wrap="square" rtlCol="0">
            <a:spAutoFit/>
          </a:bodyPr>
          <a:lstStyle/>
          <a:p>
            <a:r>
              <a:rPr lang="el-GR" b="1" u="sng" dirty="0"/>
              <a:t>Γνώσεις για την ιστορία:</a:t>
            </a:r>
          </a:p>
          <a:p>
            <a:r>
              <a:rPr lang="el-GR" dirty="0"/>
              <a:t>Να γνωρίσουν τις περιοχές εξάπλωσης των Ελλήνων κατά τη διάρκεια του </a:t>
            </a:r>
            <a:r>
              <a:rPr lang="el-GR" dirty="0" err="1"/>
              <a:t>Β΄αποικισμού</a:t>
            </a:r>
            <a:r>
              <a:rPr lang="el-GR" dirty="0"/>
              <a:t>, τα αίτια και τις συνέπειες του </a:t>
            </a:r>
            <a:r>
              <a:rPr lang="el-GR" dirty="0" err="1"/>
              <a:t>Β΄αποικισμού</a:t>
            </a:r>
            <a:r>
              <a:rPr lang="el-GR" dirty="0"/>
              <a:t>, τα κριτήρια επιλογής του τόπου της νέας αποικίας, τη διαδικασία ίδρυσης  μιας αποικίας, τις σχέσεις μητρόπολης-αποικίας, να γνωρίσουν τη σημασία των όρων «αποικία», «Μητρόπολη», «οικιστής»</a:t>
            </a:r>
          </a:p>
          <a:p>
            <a:endParaRPr lang="el-GR" dirty="0"/>
          </a:p>
          <a:p>
            <a:endParaRPr lang="el-GR" dirty="0"/>
          </a:p>
          <a:p>
            <a:endParaRPr lang="el-GR" dirty="0"/>
          </a:p>
        </p:txBody>
      </p:sp>
      <p:sp>
        <p:nvSpPr>
          <p:cNvPr id="7" name="6 - TextBox"/>
          <p:cNvSpPr txBox="1"/>
          <p:nvPr/>
        </p:nvSpPr>
        <p:spPr>
          <a:xfrm>
            <a:off x="971600" y="260648"/>
            <a:ext cx="7416824" cy="1477328"/>
          </a:xfrm>
          <a:prstGeom prst="rect">
            <a:avLst/>
          </a:prstGeom>
          <a:noFill/>
        </p:spPr>
        <p:txBody>
          <a:bodyPr wrap="square" rtlCol="0">
            <a:spAutoFit/>
          </a:bodyPr>
          <a:lstStyle/>
          <a:p>
            <a:r>
              <a:rPr lang="el-GR" b="1" u="sng" dirty="0"/>
              <a:t>Γνώσεις για τον κόσμο: </a:t>
            </a:r>
            <a:r>
              <a:rPr lang="el-GR" dirty="0"/>
              <a:t>Να διαπιστώσουν ότι οι συνέπειες ιστορικών γεγονότων- ακόμα και των αρχαίων χρόνων- είναι εμφανείς ακόμα και στις μέρες μας(ελληνόφωνες κοινότητες </a:t>
            </a:r>
            <a:r>
              <a:rPr lang="el-GR" dirty="0" err="1"/>
              <a:t>Γκρεκάνων</a:t>
            </a:r>
            <a:r>
              <a:rPr lang="el-GR" dirty="0"/>
              <a:t>) / να συνειδητοποιήσουν ότι κάτω από παρόμοιες συνθήκες οι άνθρωποι λειτουργούν με ανάλογο τρόπο μέσα στην πορεία της ιστορίας (λόγοι μετανάστευσης)</a:t>
            </a:r>
          </a:p>
        </p:txBody>
      </p:sp>
      <p:sp>
        <p:nvSpPr>
          <p:cNvPr id="8" name="7 - TextBox"/>
          <p:cNvSpPr txBox="1"/>
          <p:nvPr/>
        </p:nvSpPr>
        <p:spPr>
          <a:xfrm>
            <a:off x="2831410" y="3656118"/>
            <a:ext cx="3600400" cy="2862322"/>
          </a:xfrm>
          <a:prstGeom prst="rect">
            <a:avLst/>
          </a:prstGeom>
          <a:noFill/>
        </p:spPr>
        <p:txBody>
          <a:bodyPr wrap="square" rtlCol="0">
            <a:spAutoFit/>
          </a:bodyPr>
          <a:lstStyle/>
          <a:p>
            <a:r>
              <a:rPr lang="el-GR" b="1" u="sng" dirty="0"/>
              <a:t>Δ.Π: </a:t>
            </a:r>
            <a:r>
              <a:rPr lang="el-GR" dirty="0"/>
              <a:t>Να καλλιεργήσουν πνεύμα συνεργασίας στα πλαίσια ομαδικών εργασιών / να ενισχυθούν τα κίνητρα μάθησης μέσα από την αυτενέργεια της </a:t>
            </a:r>
            <a:r>
              <a:rPr lang="el-GR" dirty="0" err="1"/>
              <a:t>ανακαλυπτικής</a:t>
            </a:r>
            <a:r>
              <a:rPr lang="el-GR" dirty="0"/>
              <a:t> –διερευνητικής μάθησης/ να προσεγγίσουν τη γνώση με βιωματικό τρόπο μέσα από την καλλιέργεια της </a:t>
            </a:r>
            <a:r>
              <a:rPr lang="el-GR" dirty="0" err="1"/>
              <a:t>ενσυναίσθησης</a:t>
            </a:r>
            <a:r>
              <a:rPr lang="el-GR" dirty="0"/>
              <a:t> και το παιχνίδι ρόλων</a:t>
            </a:r>
            <a:endParaRPr lang="el-GR" b="1" u="sng" dirty="0"/>
          </a:p>
        </p:txBody>
      </p:sp>
      <p:pic>
        <p:nvPicPr>
          <p:cNvPr id="1026" name="Picture 2" descr="Υπό έμφαση στόχος - Δημοτικό Σχολείο Μενεού">
            <a:extLst>
              <a:ext uri="{FF2B5EF4-FFF2-40B4-BE49-F238E27FC236}">
                <a16:creationId xmlns:a16="http://schemas.microsoft.com/office/drawing/2014/main" id="{321C54C3-D213-4878-9461-571DCB33EEF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1800" y="1724555"/>
            <a:ext cx="1735277" cy="1735277"/>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C6A6392D-0ABD-4C6B-A18F-DD6140D4832C}"/>
              </a:ext>
            </a:extLst>
          </p:cNvPr>
          <p:cNvSpPr txBox="1"/>
          <p:nvPr/>
        </p:nvSpPr>
        <p:spPr>
          <a:xfrm rot="1205089">
            <a:off x="4563479" y="2386390"/>
            <a:ext cx="1447243" cy="584775"/>
          </a:xfrm>
          <a:prstGeom prst="rect">
            <a:avLst/>
          </a:prstGeom>
          <a:noFill/>
        </p:spPr>
        <p:txBody>
          <a:bodyPr wrap="square" rtlCol="0">
            <a:spAutoFit/>
          </a:bodyPr>
          <a:lstStyle/>
          <a:p>
            <a:r>
              <a:rPr lang="el-GR" sz="3200" b="1" dirty="0"/>
              <a:t>ΣΤΟΧΟΙ</a:t>
            </a:r>
          </a:p>
        </p:txBody>
      </p:sp>
    </p:spTree>
    <p:extLst>
      <p:ext uri="{BB962C8B-B14F-4D97-AF65-F5344CB8AC3E}">
        <p14:creationId xmlns:p14="http://schemas.microsoft.com/office/powerpoint/2010/main" val="1984148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1187624" y="332656"/>
            <a:ext cx="6347048" cy="648072"/>
          </a:xfrm>
          <a:solidFill>
            <a:schemeClr val="bg2"/>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normAutofit fontScale="90000"/>
          </a:bodyPr>
          <a:lstStyle/>
          <a:p>
            <a:r>
              <a:rPr lang="el-GR" dirty="0"/>
              <a:t>ΚΟΙΝΟ ΦΥΛΛΟ ΕΡΓΑΣΙΑΣ</a:t>
            </a:r>
          </a:p>
        </p:txBody>
      </p:sp>
      <p:graphicFrame>
        <p:nvGraphicFramePr>
          <p:cNvPr id="9" name="8 - Πίνακας"/>
          <p:cNvGraphicFramePr>
            <a:graphicFrameLocks noGrp="1"/>
          </p:cNvGraphicFramePr>
          <p:nvPr/>
        </p:nvGraphicFramePr>
        <p:xfrm>
          <a:off x="611560" y="1412776"/>
          <a:ext cx="8064896" cy="5040560"/>
        </p:xfrm>
        <a:graphic>
          <a:graphicData uri="http://schemas.openxmlformats.org/drawingml/2006/table">
            <a:tbl>
              <a:tblPr firstRow="1" bandRow="1">
                <a:tableStyleId>{5C22544A-7EE6-4342-B048-85BDC9FD1C3A}</a:tableStyleId>
              </a:tblPr>
              <a:tblGrid>
                <a:gridCol w="4032448">
                  <a:extLst>
                    <a:ext uri="{9D8B030D-6E8A-4147-A177-3AD203B41FA5}">
                      <a16:colId xmlns:a16="http://schemas.microsoft.com/office/drawing/2014/main" val="20000"/>
                    </a:ext>
                  </a:extLst>
                </a:gridCol>
                <a:gridCol w="4032448">
                  <a:extLst>
                    <a:ext uri="{9D8B030D-6E8A-4147-A177-3AD203B41FA5}">
                      <a16:colId xmlns:a16="http://schemas.microsoft.com/office/drawing/2014/main" val="20001"/>
                    </a:ext>
                  </a:extLst>
                </a:gridCol>
              </a:tblGrid>
              <a:tr h="1008112">
                <a:tc>
                  <a:txBody>
                    <a:bodyPr/>
                    <a:lstStyle/>
                    <a:p>
                      <a:r>
                        <a:rPr lang="el-GR" sz="2000" dirty="0"/>
                        <a:t>ΠΕΡΙΟΧΕΣ ΕΓΚΑΤΑΣΤΑΣΗΣ ΕΛΛΗΝΩΝ ΣΤΗ ΔΙΑΡΚΕΙΑ ΤΟΥ Β΄ΑΠΟΙΚΙΣΜΟΥ</a:t>
                      </a:r>
                    </a:p>
                  </a:txBody>
                  <a:tcPr/>
                </a:tc>
                <a:tc>
                  <a:txBody>
                    <a:bodyPr/>
                    <a:lstStyle/>
                    <a:p>
                      <a:endParaRPr lang="el-GR"/>
                    </a:p>
                  </a:txBody>
                  <a:tcPr/>
                </a:tc>
                <a:extLst>
                  <a:ext uri="{0D108BD9-81ED-4DB2-BD59-A6C34878D82A}">
                    <a16:rowId xmlns:a16="http://schemas.microsoft.com/office/drawing/2014/main" val="10000"/>
                  </a:ext>
                </a:extLst>
              </a:tr>
              <a:tr h="1008112">
                <a:tc>
                  <a:txBody>
                    <a:bodyPr/>
                    <a:lstStyle/>
                    <a:p>
                      <a:pPr algn="ctr"/>
                      <a:r>
                        <a:rPr lang="el-GR" sz="2000" b="1" dirty="0"/>
                        <a:t>ΑΙΤΙΑ ΤΟΥ ΑΠΟΙΚΙΣΜΟΥ</a:t>
                      </a:r>
                    </a:p>
                  </a:txBody>
                  <a:tcPr/>
                </a:tc>
                <a:tc>
                  <a:txBody>
                    <a:bodyPr/>
                    <a:lstStyle/>
                    <a:p>
                      <a:endParaRPr lang="el-GR" dirty="0"/>
                    </a:p>
                  </a:txBody>
                  <a:tcPr/>
                </a:tc>
                <a:extLst>
                  <a:ext uri="{0D108BD9-81ED-4DB2-BD59-A6C34878D82A}">
                    <a16:rowId xmlns:a16="http://schemas.microsoft.com/office/drawing/2014/main" val="10001"/>
                  </a:ext>
                </a:extLst>
              </a:tr>
              <a:tr h="1008112">
                <a:tc>
                  <a:txBody>
                    <a:bodyPr/>
                    <a:lstStyle/>
                    <a:p>
                      <a:pPr algn="ctr"/>
                      <a:r>
                        <a:rPr lang="el-GR" sz="2000" b="1" dirty="0"/>
                        <a:t>ΚΡΙΤΗΡΙΑ ΕΠΙΛΟΓΗΣ ΤΟΠΟΥ ΓΙΑ ΙΔΡΥΣΗ ΑΠΟΙΚΙΑΣ</a:t>
                      </a:r>
                    </a:p>
                  </a:txBody>
                  <a:tcPr/>
                </a:tc>
                <a:tc>
                  <a:txBody>
                    <a:bodyPr/>
                    <a:lstStyle/>
                    <a:p>
                      <a:endParaRPr lang="el-GR" dirty="0"/>
                    </a:p>
                  </a:txBody>
                  <a:tcPr/>
                </a:tc>
                <a:extLst>
                  <a:ext uri="{0D108BD9-81ED-4DB2-BD59-A6C34878D82A}">
                    <a16:rowId xmlns:a16="http://schemas.microsoft.com/office/drawing/2014/main" val="10002"/>
                  </a:ext>
                </a:extLst>
              </a:tr>
              <a:tr h="1008112">
                <a:tc>
                  <a:txBody>
                    <a:bodyPr/>
                    <a:lstStyle/>
                    <a:p>
                      <a:pPr algn="ctr"/>
                      <a:r>
                        <a:rPr lang="el-GR" sz="2000" b="1" dirty="0"/>
                        <a:t>ΔΙΑΔΙΚΑΣΙΑ ΙΔΡΥΣΗΣ ΜΙΑΣ ΑΠΟΙΚΙΑΣ /</a:t>
                      </a:r>
                      <a:r>
                        <a:rPr lang="el-GR" sz="2000" b="1" baseline="0" dirty="0"/>
                        <a:t> ΣΧΕΣΕΙΣ ΜΗΤΡΟΠΟΛΗΣ-ΑΠΟΙΚΙΑΣ</a:t>
                      </a:r>
                      <a:endParaRPr lang="el-GR" sz="2000" b="1" dirty="0"/>
                    </a:p>
                  </a:txBody>
                  <a:tcPr/>
                </a:tc>
                <a:tc>
                  <a:txBody>
                    <a:bodyPr/>
                    <a:lstStyle/>
                    <a:p>
                      <a:endParaRPr lang="el-GR"/>
                    </a:p>
                  </a:txBody>
                  <a:tcPr/>
                </a:tc>
                <a:extLst>
                  <a:ext uri="{0D108BD9-81ED-4DB2-BD59-A6C34878D82A}">
                    <a16:rowId xmlns:a16="http://schemas.microsoft.com/office/drawing/2014/main" val="10003"/>
                  </a:ext>
                </a:extLst>
              </a:tr>
              <a:tr h="1008112">
                <a:tc>
                  <a:txBody>
                    <a:bodyPr/>
                    <a:lstStyle/>
                    <a:p>
                      <a:pPr algn="ctr"/>
                      <a:endParaRPr lang="el-GR" sz="2000" b="1" dirty="0"/>
                    </a:p>
                    <a:p>
                      <a:pPr algn="ctr"/>
                      <a:r>
                        <a:rPr lang="el-GR" sz="2000" b="1" dirty="0"/>
                        <a:t>ΣΥΝΕΠΕΙΕΣ ΤΟΥ Β΄ΑΠΟΙΚΙΣΜΟΥ</a:t>
                      </a:r>
                    </a:p>
                  </a:txBody>
                  <a:tcPr/>
                </a:tc>
                <a:tc>
                  <a:txBody>
                    <a:bodyPr/>
                    <a:lstStyle/>
                    <a:p>
                      <a:endParaRPr lang="el-GR" dirty="0"/>
                    </a:p>
                  </a:txBody>
                  <a:tcPr/>
                </a:tc>
                <a:extLst>
                  <a:ext uri="{0D108BD9-81ED-4DB2-BD59-A6C34878D82A}">
                    <a16:rowId xmlns:a16="http://schemas.microsoft.com/office/drawing/2014/main" val="10004"/>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TextBox"/>
          <p:cNvSpPr txBox="1"/>
          <p:nvPr/>
        </p:nvSpPr>
        <p:spPr>
          <a:xfrm>
            <a:off x="2987824" y="187665"/>
            <a:ext cx="3312368" cy="584775"/>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3200" b="1" dirty="0"/>
              <a:t>ΑΦΟΡΜΗΣΗ</a:t>
            </a:r>
          </a:p>
        </p:txBody>
      </p:sp>
      <p:sp>
        <p:nvSpPr>
          <p:cNvPr id="5" name="4 - TextBox"/>
          <p:cNvSpPr txBox="1"/>
          <p:nvPr/>
        </p:nvSpPr>
        <p:spPr>
          <a:xfrm>
            <a:off x="323528" y="1196752"/>
            <a:ext cx="8496944" cy="5276124"/>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pPr marL="342900" indent="-342900">
              <a:buFont typeface="Wingdings" panose="05000000000000000000" pitchFamily="2" charset="2"/>
              <a:buChar char="ü"/>
            </a:pPr>
            <a:r>
              <a:rPr lang="el-GR" sz="2000" dirty="0">
                <a:latin typeface="Comic Sans MS" pitchFamily="66" charset="0"/>
              </a:rPr>
              <a:t>Οι μαθητές παρακολουθούν ένα ολιγόλεπτο </a:t>
            </a:r>
            <a:r>
              <a:rPr lang="en-US" sz="2000" dirty="0">
                <a:latin typeface="Comic Sans MS" pitchFamily="66" charset="0"/>
              </a:rPr>
              <a:t>video </a:t>
            </a:r>
            <a:r>
              <a:rPr lang="el-GR" sz="2000" dirty="0">
                <a:latin typeface="Comic Sans MS" pitchFamily="66" charset="0"/>
              </a:rPr>
              <a:t>του τραγουδιού «</a:t>
            </a:r>
            <a:r>
              <a:rPr lang="el-GR" sz="2000" dirty="0" err="1">
                <a:latin typeface="Comic Sans MS" pitchFamily="66" charset="0"/>
              </a:rPr>
              <a:t>καληνύφτα</a:t>
            </a:r>
            <a:r>
              <a:rPr lang="el-GR" sz="2000" dirty="0">
                <a:latin typeface="Comic Sans MS" pitchFamily="66" charset="0"/>
              </a:rPr>
              <a:t>»  στα </a:t>
            </a:r>
            <a:r>
              <a:rPr lang="el-GR" sz="2000" dirty="0" err="1">
                <a:latin typeface="Comic Sans MS" pitchFamily="66" charset="0"/>
              </a:rPr>
              <a:t>γκρεκάνικα</a:t>
            </a:r>
            <a:r>
              <a:rPr lang="el-GR" sz="2000" dirty="0">
                <a:latin typeface="Comic Sans MS" pitchFamily="66" charset="0"/>
              </a:rPr>
              <a:t> ή </a:t>
            </a:r>
            <a:r>
              <a:rPr lang="el-GR" sz="2000" dirty="0" err="1">
                <a:latin typeface="Comic Sans MS" pitchFamily="66" charset="0"/>
              </a:rPr>
              <a:t>γκρίκο</a:t>
            </a:r>
            <a:r>
              <a:rPr lang="el-GR" sz="2000" dirty="0">
                <a:latin typeface="Comic Sans MS" pitchFamily="66" charset="0"/>
              </a:rPr>
              <a:t>, που μιλιούνται μέχρι και σήμερα από τις ελληνόφωνες κοινότητες των </a:t>
            </a:r>
            <a:r>
              <a:rPr lang="el-GR" sz="2000" dirty="0" err="1">
                <a:latin typeface="Comic Sans MS" pitchFamily="66" charset="0"/>
              </a:rPr>
              <a:t>Γκρεκάνων</a:t>
            </a:r>
            <a:r>
              <a:rPr lang="el-GR" sz="2000" dirty="0">
                <a:latin typeface="Comic Sans MS" pitchFamily="66" charset="0"/>
              </a:rPr>
              <a:t> στη νότια Ιταλία.</a:t>
            </a:r>
            <a:r>
              <a:rPr lang="en-US" sz="2000" dirty="0">
                <a:latin typeface="Comic Sans MS" pitchFamily="66" charset="0"/>
              </a:rPr>
              <a:t> </a:t>
            </a:r>
            <a:r>
              <a:rPr lang="el-GR" sz="2000" dirty="0">
                <a:latin typeface="Comic Sans MS" pitchFamily="66" charset="0"/>
              </a:rPr>
              <a:t>Προβάλλονται και οι στίχοι του τραγουδιού.</a:t>
            </a:r>
          </a:p>
          <a:p>
            <a:pPr marL="342900" indent="-342900">
              <a:buFont typeface="Wingdings" panose="05000000000000000000" pitchFamily="2" charset="2"/>
              <a:buChar char="ü"/>
            </a:pPr>
            <a:r>
              <a:rPr lang="el-GR" sz="2000" dirty="0">
                <a:latin typeface="Comic Sans MS" pitchFamily="66" charset="0"/>
              </a:rPr>
              <a:t>Ρωτάμε τους μαθητές αν αναγνωρίζουν ελληνικές λέξεις κι αν μπορούν να καταλάβουν το νόημα. Γνωρίζουν αυτή τη γλώσσα; </a:t>
            </a:r>
          </a:p>
          <a:p>
            <a:pPr marL="342900" indent="-342900">
              <a:buFont typeface="Wingdings" panose="05000000000000000000" pitchFamily="2" charset="2"/>
              <a:buChar char="ü"/>
            </a:pPr>
            <a:r>
              <a:rPr lang="el-GR" sz="2000" dirty="0">
                <a:latin typeface="Comic Sans MS" pitchFamily="66" charset="0"/>
              </a:rPr>
              <a:t>Ο καθηγητής δίνει μετά ορισμένες βασικές πληροφορίες για την καταγωγή της γλώσσας τους (επικρατέστερη εκδοχή: τα δωρικά που μιλιούνταν  στις ελληνικές αποικίες της Μεγάλης Ελλάδας) και θέτει ορισμένα ερωτήματα (προς διερεύνηση):</a:t>
            </a:r>
          </a:p>
          <a:p>
            <a:pPr marL="342900" indent="-342900">
              <a:buFont typeface="Wingdings" panose="05000000000000000000" pitchFamily="2" charset="2"/>
              <a:buChar char="ü"/>
            </a:pPr>
            <a:endParaRPr lang="el-GR" sz="2000" dirty="0">
              <a:latin typeface="Comic Sans MS" pitchFamily="66" charset="0"/>
            </a:endParaRPr>
          </a:p>
          <a:p>
            <a:pPr marL="342900" indent="-342900">
              <a:lnSpc>
                <a:spcPct val="150000"/>
              </a:lnSpc>
              <a:buFont typeface="Wingdings" panose="05000000000000000000" pitchFamily="2" charset="2"/>
              <a:buChar char="ü"/>
            </a:pPr>
            <a:r>
              <a:rPr lang="el-GR" sz="2000" dirty="0">
                <a:latin typeface="Comic Sans MS" pitchFamily="66" charset="0"/>
              </a:rPr>
              <a:t>Πώς βρέθηκαν Έλληνες εκεί, πότε εγκαταστάθηκαν και για ποιους λόγους εγκατέλειψαν την πατρίδα τους;</a:t>
            </a:r>
          </a:p>
          <a:p>
            <a:pPr marL="342900" indent="-342900">
              <a:lnSpc>
                <a:spcPct val="150000"/>
              </a:lnSpc>
              <a:buFont typeface="Wingdings" panose="05000000000000000000" pitchFamily="2" charset="2"/>
              <a:buChar char="ü"/>
            </a:pPr>
            <a:r>
              <a:rPr lang="el-GR" sz="2000" dirty="0">
                <a:latin typeface="Comic Sans MS" pitchFamily="66" charset="0"/>
              </a:rPr>
              <a:t> Προβάλλεται ο χάρτης με τις περιοχές που δημιούργησαν οι Έλληνες αποικίες κατά τον Β’ αποικισμό.</a:t>
            </a:r>
            <a:endParaRPr lang="el-G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Εικόνα 3">
            <a:extLst>
              <a:ext uri="{FF2B5EF4-FFF2-40B4-BE49-F238E27FC236}">
                <a16:creationId xmlns:a16="http://schemas.microsoft.com/office/drawing/2014/main" id="{590F4B11-6642-4E47-B508-FE15173FC3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476672"/>
            <a:ext cx="8641950" cy="5045652"/>
          </a:xfrm>
          <a:prstGeom prst="rect">
            <a:avLst/>
          </a:prstGeom>
        </p:spPr>
      </p:pic>
      <p:sp>
        <p:nvSpPr>
          <p:cNvPr id="5" name="Ορθογώνιο 4">
            <a:extLst>
              <a:ext uri="{FF2B5EF4-FFF2-40B4-BE49-F238E27FC236}">
                <a16:creationId xmlns:a16="http://schemas.microsoft.com/office/drawing/2014/main" id="{87725C66-0DAD-41AA-BC3F-828CE62222C7}"/>
              </a:ext>
            </a:extLst>
          </p:cNvPr>
          <p:cNvSpPr/>
          <p:nvPr/>
        </p:nvSpPr>
        <p:spPr>
          <a:xfrm>
            <a:off x="2051720" y="5877272"/>
            <a:ext cx="6120680" cy="646331"/>
          </a:xfrm>
          <a:prstGeom prst="rect">
            <a:avLst/>
          </a:prstGeom>
        </p:spPr>
        <p:txBody>
          <a:bodyPr wrap="square">
            <a:spAutoFit/>
          </a:bodyPr>
          <a:lstStyle/>
          <a:p>
            <a:r>
              <a:rPr lang="en-US" dirty="0">
                <a:hlinkClick r:id="rId3"/>
              </a:rPr>
              <a:t>https://www.youtube.com/watch?v=01yzJSO_Mhk</a:t>
            </a:r>
            <a:endParaRPr lang="el-GR" dirty="0"/>
          </a:p>
          <a:p>
            <a:endParaRPr lang="el-G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A8635633-EB4C-4EDC-BF0E-59FBB757D532}"/>
              </a:ext>
            </a:extLst>
          </p:cNvPr>
          <p:cNvSpPr>
            <a:spLocks noGrp="1"/>
          </p:cNvSpPr>
          <p:nvPr>
            <p:ph type="title"/>
          </p:nvPr>
        </p:nvSpPr>
        <p:spPr>
          <a:xfrm>
            <a:off x="683568" y="323031"/>
            <a:ext cx="7571184" cy="634082"/>
          </a:xfrm>
          <a:solidFill>
            <a:schemeClr val="accent6">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normAutofit fontScale="90000"/>
          </a:bodyPr>
          <a:lstStyle/>
          <a:p>
            <a:r>
              <a:rPr lang="el-GR" b="1" dirty="0" err="1">
                <a:solidFill>
                  <a:schemeClr val="bg1"/>
                </a:solidFill>
              </a:rPr>
              <a:t>Γκρεκάνικα</a:t>
            </a:r>
            <a:r>
              <a:rPr lang="el-GR" b="1" dirty="0">
                <a:solidFill>
                  <a:schemeClr val="bg1"/>
                </a:solidFill>
              </a:rPr>
              <a:t>: προέλευση</a:t>
            </a:r>
          </a:p>
        </p:txBody>
      </p:sp>
      <p:sp>
        <p:nvSpPr>
          <p:cNvPr id="3" name="Θέση περιεχομένου 2">
            <a:extLst>
              <a:ext uri="{FF2B5EF4-FFF2-40B4-BE49-F238E27FC236}">
                <a16:creationId xmlns:a16="http://schemas.microsoft.com/office/drawing/2014/main" id="{6CA53828-2367-4CDB-8542-E27D3606BE68}"/>
              </a:ext>
            </a:extLst>
          </p:cNvPr>
          <p:cNvSpPr>
            <a:spLocks noGrp="1"/>
          </p:cNvSpPr>
          <p:nvPr>
            <p:ph idx="1"/>
          </p:nvPr>
        </p:nvSpPr>
        <p:spPr>
          <a:xfrm>
            <a:off x="611560" y="1484784"/>
            <a:ext cx="8229600" cy="5040560"/>
          </a:xfr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70000" lnSpcReduction="20000"/>
          </a:bodyPr>
          <a:lstStyle/>
          <a:p>
            <a:pPr>
              <a:lnSpc>
                <a:spcPct val="160000"/>
              </a:lnSpc>
            </a:pPr>
            <a:r>
              <a:rPr lang="el-GR" dirty="0"/>
              <a:t>Υπάρχουν δύο βασικές θεωρίες σχετικά με την προέλευση της διαλέκτου:</a:t>
            </a:r>
          </a:p>
          <a:p>
            <a:pPr marL="0" indent="0">
              <a:lnSpc>
                <a:spcPct val="160000"/>
              </a:lnSpc>
              <a:buNone/>
            </a:pPr>
            <a:r>
              <a:rPr lang="el-GR" dirty="0"/>
              <a:t>1. Η θεωρία Ιταλών γλωσσολόγων, σύμφωνα με την οποία </a:t>
            </a:r>
            <a:r>
              <a:rPr lang="el-GR" b="1" dirty="0"/>
              <a:t>η Κατωιταλική προέρχεται από τη γλώσσα των Βυζαντινών εποίκων του 9ου αιώνα</a:t>
            </a:r>
            <a:r>
              <a:rPr lang="el-GR" dirty="0"/>
              <a:t>.</a:t>
            </a:r>
          </a:p>
          <a:p>
            <a:pPr marL="0" indent="0">
              <a:lnSpc>
                <a:spcPct val="160000"/>
              </a:lnSpc>
              <a:buNone/>
            </a:pPr>
            <a:r>
              <a:rPr lang="el-GR" dirty="0"/>
              <a:t>2. Η θεωρία του Γερμανού γλωσσολόγου </a:t>
            </a:r>
            <a:r>
              <a:rPr lang="el-GR" dirty="0" err="1"/>
              <a:t>Ρολφς</a:t>
            </a:r>
            <a:r>
              <a:rPr lang="el-GR" dirty="0"/>
              <a:t> και Ελλήνων γλωσσολόγων, σύμφωνα με την οποία </a:t>
            </a:r>
            <a:r>
              <a:rPr lang="el-GR" b="1" dirty="0"/>
              <a:t>οι ρίζες της διαλέκτου ανάγονται πολύ παλαιότερα, στον αποικισμό της Μεγάλης Ελλάδας τον 8ο αιώνα π.Χ</a:t>
            </a:r>
            <a:r>
              <a:rPr lang="el-GR" dirty="0"/>
              <a:t>.. Στην ορθότητα της θεωρίας αυτής συνηγορεί ο μεγάλος αριθμός δωρικών στοιχείων της Κατωιταλικής.</a:t>
            </a:r>
          </a:p>
          <a:p>
            <a:pPr marL="0" indent="0">
              <a:buNone/>
            </a:pPr>
            <a:endParaRPr lang="el-GR" dirty="0"/>
          </a:p>
        </p:txBody>
      </p:sp>
    </p:spTree>
    <p:extLst>
      <p:ext uri="{BB962C8B-B14F-4D97-AF65-F5344CB8AC3E}">
        <p14:creationId xmlns:p14="http://schemas.microsoft.com/office/powerpoint/2010/main" val="1582431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 TextBox"/>
          <p:cNvSpPr txBox="1"/>
          <p:nvPr/>
        </p:nvSpPr>
        <p:spPr>
          <a:xfrm>
            <a:off x="287524" y="116023"/>
            <a:ext cx="8568952" cy="6728124"/>
          </a:xfrm>
          <a:prstGeom prst="rect">
            <a:avLst/>
          </a:prstGeom>
          <a:solidFill>
            <a:schemeClr val="bg1">
              <a:lumMod val="95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l-GR" sz="2000" b="1" u="sng" dirty="0" err="1">
                <a:solidFill>
                  <a:srgbClr val="C00000"/>
                </a:solidFill>
                <a:latin typeface="Bookman Old Style" pitchFamily="18" charset="0"/>
              </a:rPr>
              <a:t>Γκρεκάνικα</a:t>
            </a:r>
            <a:r>
              <a:rPr lang="el-GR" sz="2000" b="1" u="sng" dirty="0">
                <a:solidFill>
                  <a:srgbClr val="C00000"/>
                </a:solidFill>
                <a:latin typeface="Bookman Old Style" pitchFamily="18" charset="0"/>
              </a:rPr>
              <a:t>, τα </a:t>
            </a:r>
            <a:r>
              <a:rPr lang="el-GR" sz="2000" b="1" u="sng" dirty="0" err="1">
                <a:solidFill>
                  <a:srgbClr val="C00000"/>
                </a:solidFill>
                <a:latin typeface="Bookman Old Style" pitchFamily="18" charset="0"/>
              </a:rPr>
              <a:t>κατωιταλιώτικα</a:t>
            </a:r>
            <a:r>
              <a:rPr lang="el-GR" sz="2000" b="1" u="sng" dirty="0">
                <a:solidFill>
                  <a:srgbClr val="C00000"/>
                </a:solidFill>
                <a:latin typeface="Bookman Old Style" pitchFamily="18" charset="0"/>
              </a:rPr>
              <a:t> ελληνικά. </a:t>
            </a:r>
          </a:p>
          <a:p>
            <a:pPr>
              <a:buFont typeface="Wingdings" pitchFamily="2" charset="2"/>
              <a:buChar char="Ø"/>
            </a:pPr>
            <a:r>
              <a:rPr lang="el-GR" b="1" dirty="0"/>
              <a:t>  </a:t>
            </a:r>
            <a:r>
              <a:rPr lang="el-GR" sz="2000" b="1" dirty="0"/>
              <a:t>Τα </a:t>
            </a:r>
            <a:r>
              <a:rPr lang="el-GR" sz="2000" b="1" dirty="0" err="1"/>
              <a:t>γκρεκάνικα</a:t>
            </a:r>
            <a:r>
              <a:rPr lang="el-GR" sz="2000" b="1" dirty="0"/>
              <a:t> ή </a:t>
            </a:r>
            <a:r>
              <a:rPr lang="el-GR" sz="2000" b="1" dirty="0" err="1"/>
              <a:t>γκρίκο</a:t>
            </a:r>
            <a:r>
              <a:rPr lang="el-GR" sz="2000" b="1" dirty="0"/>
              <a:t> όπως είναι γνωστά τα </a:t>
            </a:r>
            <a:r>
              <a:rPr lang="el-GR" sz="2000" b="1" dirty="0" err="1"/>
              <a:t>κατωιταλιώτικα</a:t>
            </a:r>
            <a:r>
              <a:rPr lang="el-GR" sz="2000" b="1" dirty="0"/>
              <a:t> ελληνικά μιλιούνται από τις ελληνόφωνες κοινότητες των </a:t>
            </a:r>
            <a:r>
              <a:rPr lang="el-GR" sz="2000" b="1" dirty="0" err="1"/>
              <a:t>Γκρεκάνων</a:t>
            </a:r>
            <a:r>
              <a:rPr lang="el-GR" sz="2000" b="1" dirty="0"/>
              <a:t> στα δύο άκρα της ιταλικής μπότας, στην Απουλία και την Καλαβρία.</a:t>
            </a:r>
            <a:endParaRPr lang="el-GR" sz="2000" dirty="0"/>
          </a:p>
          <a:p>
            <a:pPr>
              <a:lnSpc>
                <a:spcPct val="150000"/>
              </a:lnSpc>
            </a:pPr>
            <a:r>
              <a:rPr lang="en-US" sz="2000" b="1" dirty="0">
                <a:solidFill>
                  <a:srgbClr val="C00000"/>
                </a:solidFill>
                <a:latin typeface="Bookman Old Style" pitchFamily="18" charset="0"/>
              </a:rPr>
              <a:t>                             </a:t>
            </a:r>
            <a:r>
              <a:rPr lang="el-GR" sz="2000" b="1" u="sng" dirty="0">
                <a:solidFill>
                  <a:srgbClr val="C00000"/>
                </a:solidFill>
                <a:latin typeface="Bookman Old Style" pitchFamily="18" charset="0"/>
              </a:rPr>
              <a:t>Οι Ξεχασμένοι </a:t>
            </a:r>
            <a:r>
              <a:rPr lang="en-US" sz="2000" b="1" u="sng" dirty="0">
                <a:solidFill>
                  <a:srgbClr val="C00000"/>
                </a:solidFill>
                <a:latin typeface="Bookman Old Style" pitchFamily="18" charset="0"/>
              </a:rPr>
              <a:t>‘</a:t>
            </a:r>
            <a:r>
              <a:rPr lang="el-GR" sz="2000" b="1" u="sng" dirty="0" err="1">
                <a:solidFill>
                  <a:srgbClr val="C00000"/>
                </a:solidFill>
                <a:latin typeface="Bookman Old Style" pitchFamily="18" charset="0"/>
              </a:rPr>
              <a:t>Ελληνες</a:t>
            </a:r>
            <a:r>
              <a:rPr lang="el-GR" sz="2000" b="1" u="sng" dirty="0">
                <a:solidFill>
                  <a:srgbClr val="C00000"/>
                </a:solidFill>
                <a:latin typeface="Bookman Old Style" pitchFamily="18" charset="0"/>
              </a:rPr>
              <a:t> </a:t>
            </a:r>
            <a:br>
              <a:rPr lang="el-GR" dirty="0"/>
            </a:br>
            <a:r>
              <a:rPr lang="en-US" dirty="0"/>
              <a:t> </a:t>
            </a:r>
            <a:r>
              <a:rPr lang="en-US" b="1" dirty="0">
                <a:solidFill>
                  <a:srgbClr val="C00000"/>
                </a:solidFill>
              </a:rPr>
              <a:t>* </a:t>
            </a:r>
            <a:r>
              <a:rPr lang="el-GR" b="1" i="1" dirty="0">
                <a:solidFill>
                  <a:srgbClr val="C00000"/>
                </a:solidFill>
              </a:rPr>
              <a:t>Η Καλαβρία </a:t>
            </a:r>
            <a:r>
              <a:rPr lang="el-GR" b="1" i="1" dirty="0"/>
              <a:t>υπήρξε για μια περίπου χιλιετία σημαντικό κέντρο του ελληνισμού. Οι απόγονοι αυτών των πρώτων μεταναστών καταφέρνουν να κρατήσουν ζωντανά τα στοιχεία που συνιστούν την ιδιαίτερη πολιτισμική ταυτότητα των Ελλήνων. </a:t>
            </a:r>
            <a:br>
              <a:rPr lang="el-GR" dirty="0"/>
            </a:br>
            <a:r>
              <a:rPr lang="en-US" dirty="0"/>
              <a:t>* </a:t>
            </a:r>
            <a:r>
              <a:rPr lang="el-GR" b="1" i="1" dirty="0"/>
              <a:t>Με τις ελληνικές επιγραφές στους δρόμους, με την </a:t>
            </a:r>
            <a:r>
              <a:rPr lang="el-GR" b="1" i="1" dirty="0" err="1"/>
              <a:t>γκρεκάνικη</a:t>
            </a:r>
            <a:r>
              <a:rPr lang="el-GR" b="1" i="1" dirty="0"/>
              <a:t> διάλεκτο, με τα τραγούδια τα οποία περνάνε από γενιά σε γενιά. </a:t>
            </a:r>
            <a:br>
              <a:rPr lang="el-GR" dirty="0"/>
            </a:br>
            <a:r>
              <a:rPr lang="en-US" dirty="0"/>
              <a:t>* </a:t>
            </a:r>
            <a:r>
              <a:rPr lang="el-GR" b="1" i="1" dirty="0"/>
              <a:t>Ωστόσο, η γλώσσα των αριθμών είναι σκληρή και γεννά ανησυχίες για το μέλλον των ελληνοφώνων της Κάτω Ιταλίας. Ο πληθυσμός στα ελληνόφωνα χωριά μειώνεται συνεχώς, αφού οι νέοι στην προσπάθειά τους να αντιμετωπίσουν τη φτώχεια μετακινούνται προς τον πλούσιο Βορρά.  </a:t>
            </a:r>
            <a:r>
              <a:rPr lang="el-GR" b="1" dirty="0"/>
              <a:t>Οι προσπάθειες οι οποίες γίνονται επικεντρώνονται στην αναγκαιότητα της διατήρησης του ελληνικού ιδιώματος της Καλαβρίας.  Τα ελληνικά της Καλαβρίας, που είναι μετεξέλιξη της αρχαίας δωρικής, διατηρήθηκαν για αιώνες και δεν πρέπει να χαθούν. </a:t>
            </a: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a:xfrm>
            <a:off x="971600" y="188640"/>
            <a:ext cx="7560840" cy="648072"/>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noAutofit/>
          </a:bodyPr>
          <a:lstStyle/>
          <a:p>
            <a:r>
              <a:rPr lang="el-GR" sz="2800" b="1" dirty="0">
                <a:solidFill>
                  <a:srgbClr val="C00000"/>
                </a:solidFill>
              </a:rPr>
              <a:t>ΟΜΑΔΑ Α’ – ΤΑ ΑΙΤΙΑ  Β΄ΑΠΟΙΚΙΣΜΟΥ</a:t>
            </a:r>
          </a:p>
        </p:txBody>
      </p:sp>
      <p:sp>
        <p:nvSpPr>
          <p:cNvPr id="3" name="2 - Θέση περιεχομένου"/>
          <p:cNvSpPr>
            <a:spLocks noGrp="1"/>
          </p:cNvSpPr>
          <p:nvPr>
            <p:ph idx="1"/>
          </p:nvPr>
        </p:nvSpPr>
        <p:spPr>
          <a:xfrm>
            <a:off x="179512" y="2996952"/>
            <a:ext cx="8712968" cy="3600400"/>
          </a:xfrm>
          <a:solidFill>
            <a:schemeClr val="bg2"/>
          </a:solidFill>
        </p:spPr>
        <p:style>
          <a:lnRef idx="2">
            <a:schemeClr val="accent2"/>
          </a:lnRef>
          <a:fillRef idx="1">
            <a:schemeClr val="lt1"/>
          </a:fillRef>
          <a:effectRef idx="0">
            <a:schemeClr val="accent2"/>
          </a:effectRef>
          <a:fontRef idx="minor">
            <a:schemeClr val="dk1"/>
          </a:fontRef>
        </p:style>
        <p:txBody>
          <a:bodyPr>
            <a:normAutofit/>
          </a:bodyPr>
          <a:lstStyle/>
          <a:p>
            <a:pPr>
              <a:buNone/>
            </a:pPr>
            <a:r>
              <a:rPr lang="el-GR" sz="2400" dirty="0">
                <a:latin typeface="Comic Sans MS" pitchFamily="66" charset="0"/>
              </a:rPr>
              <a:t>   Εργάζεστε στο πλήρωμα ενός εμπορικού πλοίου τον 8</a:t>
            </a:r>
            <a:r>
              <a:rPr lang="el-GR" sz="2400" baseline="30000" dirty="0">
                <a:latin typeface="Comic Sans MS" pitchFamily="66" charset="0"/>
              </a:rPr>
              <a:t>ο</a:t>
            </a:r>
            <a:r>
              <a:rPr lang="el-GR" sz="2400" dirty="0">
                <a:latin typeface="Comic Sans MS" pitchFamily="66" charset="0"/>
              </a:rPr>
              <a:t> αι. και ταξιδεύετε συχνά σε όλη τη λεκάνη της Μεσογείου και στον Εύξεινο πόντο. Παρατηρήσατε ότι τις τελευταίες δεκαετίες όλο και περισσότεροι Έλληνες εγκαταλείπουν τη χώρα τους και ιδρύουν </a:t>
            </a:r>
            <a:r>
              <a:rPr lang="el-GR" sz="2400" dirty="0">
                <a:latin typeface="Comic Sans MS" pitchFamily="66" charset="0"/>
                <a:hlinkClick r:id="rId2"/>
              </a:rPr>
              <a:t>αποικίες.</a:t>
            </a:r>
            <a:r>
              <a:rPr lang="el-GR" sz="2400" dirty="0">
                <a:latin typeface="Comic Sans MS" pitchFamily="66" charset="0"/>
              </a:rPr>
              <a:t> Συζητάτε με έναν λοστρόμο σχετικά με το θέμα (γράψτε έναν φανταστικό διάλογο μαζί του): πείτε του σε ποιες περιοχές ιδρύουν οι Έλληνες αποικίες και για ποιους, κατά τη γνώμη σας, λόγους εγκαταλείπουν την πατρίδα τους.  </a:t>
            </a:r>
          </a:p>
        </p:txBody>
      </p:sp>
      <p:sp>
        <p:nvSpPr>
          <p:cNvPr id="4" name="3 - TextBox"/>
          <p:cNvSpPr txBox="1"/>
          <p:nvPr/>
        </p:nvSpPr>
        <p:spPr>
          <a:xfrm>
            <a:off x="251520" y="908720"/>
            <a:ext cx="8352928" cy="2215991"/>
          </a:xfrm>
          <a:prstGeom prst="rect">
            <a:avLst/>
          </a:prstGeom>
          <a:noFill/>
        </p:spPr>
        <p:txBody>
          <a:bodyPr wrap="square" rtlCol="0">
            <a:spAutoFit/>
          </a:bodyPr>
          <a:lstStyle/>
          <a:p>
            <a:r>
              <a:rPr lang="el-GR" sz="2000" b="1" dirty="0"/>
              <a:t>Παρατηρήστε τον χάρτη στη  διαφάνεια που ακολουθεί και μελετήστε τις  πηγές στους παρακάτω συνδέσμους, προκειμένου να κάνετε την άσκηση που ακολουθεί.</a:t>
            </a:r>
          </a:p>
          <a:p>
            <a:pPr algn="ctr"/>
            <a:r>
              <a:rPr lang="el-GR" sz="2000" b="1" dirty="0">
                <a:solidFill>
                  <a:schemeClr val="tx2"/>
                </a:solidFill>
                <a:hlinkClick r:id="rId3" action="ppaction://hlinkfile"/>
              </a:rPr>
              <a:t> Ο αποικισμός της Λιβύης</a:t>
            </a:r>
            <a:endParaRPr lang="el-GR" sz="2000" b="1" dirty="0">
              <a:solidFill>
                <a:schemeClr val="tx2"/>
              </a:solidFill>
            </a:endParaRPr>
          </a:p>
          <a:p>
            <a:pPr algn="ctr"/>
            <a:r>
              <a:rPr lang="el-GR" sz="2000" b="1" dirty="0">
                <a:solidFill>
                  <a:schemeClr val="tx2"/>
                </a:solidFill>
                <a:hlinkClick r:id="rId4" action="ppaction://hlinkfile"/>
              </a:rPr>
              <a:t>Ο Τάρας</a:t>
            </a:r>
            <a:endParaRPr lang="el-GR" sz="2000" b="1" dirty="0">
              <a:solidFill>
                <a:schemeClr val="tx2"/>
              </a:solidFill>
            </a:endParaRPr>
          </a:p>
          <a:p>
            <a:pPr algn="ctr"/>
            <a:r>
              <a:rPr lang="el-GR" sz="2000" b="1" dirty="0">
                <a:solidFill>
                  <a:schemeClr val="tx2"/>
                </a:solidFill>
                <a:hlinkClick r:id="rId5" action="ppaction://hlinkfile"/>
              </a:rPr>
              <a:t>Τα αίτια του αποικισμού</a:t>
            </a:r>
            <a:endParaRPr lang="el-GR" sz="2000" b="1" dirty="0">
              <a:solidFill>
                <a:schemeClr val="tx2"/>
              </a:solidFill>
            </a:endParaRPr>
          </a:p>
          <a:p>
            <a:endParaRPr lang="el-G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greek-language.gr/Resources/assets/img/ancient_greek/history/arxaiotita/xart-I.jpg"/>
          <p:cNvPicPr>
            <a:picLocks noChangeAspect="1" noChangeArrowheads="1"/>
          </p:cNvPicPr>
          <p:nvPr/>
        </p:nvPicPr>
        <p:blipFill>
          <a:blip r:embed="rId2" cstate="print"/>
          <a:srcRect/>
          <a:stretch>
            <a:fillRect/>
          </a:stretch>
        </p:blipFill>
        <p:spPr bwMode="auto">
          <a:xfrm>
            <a:off x="0" y="1"/>
            <a:ext cx="9144000" cy="6858254"/>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 Τίτλος"/>
          <p:cNvSpPr>
            <a:spLocks noGrp="1"/>
          </p:cNvSpPr>
          <p:nvPr>
            <p:ph type="title"/>
          </p:nvPr>
        </p:nvSpPr>
        <p:spPr>
          <a:xfrm>
            <a:off x="1043608" y="260648"/>
            <a:ext cx="7139136" cy="490066"/>
          </a:xfr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noAutofit/>
          </a:bodyPr>
          <a:lstStyle/>
          <a:p>
            <a:r>
              <a:rPr lang="el-GR" sz="3200" b="1" dirty="0">
                <a:solidFill>
                  <a:srgbClr val="C00000"/>
                </a:solidFill>
              </a:rPr>
              <a:t>ΟΜΑΔΑ Β’ – ΚΡΙΤΗΡΙΑ ΕΠΙΛΟΓΗΣ ΤΟΠΟΥ</a:t>
            </a:r>
          </a:p>
        </p:txBody>
      </p:sp>
      <p:sp>
        <p:nvSpPr>
          <p:cNvPr id="6" name="5 - TextBox"/>
          <p:cNvSpPr txBox="1"/>
          <p:nvPr/>
        </p:nvSpPr>
        <p:spPr>
          <a:xfrm>
            <a:off x="755576" y="1052736"/>
            <a:ext cx="8208912" cy="2092881"/>
          </a:xfrm>
          <a:prstGeom prst="rect">
            <a:avLst/>
          </a:prstGeom>
          <a:noFill/>
        </p:spPr>
        <p:txBody>
          <a:bodyPr wrap="square" rtlCol="0">
            <a:spAutoFit/>
          </a:bodyPr>
          <a:lstStyle/>
          <a:p>
            <a:r>
              <a:rPr lang="el-GR" b="1" dirty="0"/>
              <a:t>Παρατηρήστε τους χάρτες στις 3 διαφάνειες που ακολουθούν (περιοχές </a:t>
            </a:r>
            <a:r>
              <a:rPr lang="el-GR" b="1" dirty="0" err="1"/>
              <a:t>β΄αποικισμού</a:t>
            </a:r>
            <a:r>
              <a:rPr lang="el-GR" b="1" dirty="0"/>
              <a:t> –χάρτης φυσικού πλούτου περιοχών- πίνακας εισαγόμενων προϊόντων από τις αποικίες) και μελετήστε τις  πηγές στους παρακάτω συνδέσμους, προκειμένου να κάνετε την άσκηση που ακολουθεί</a:t>
            </a:r>
          </a:p>
          <a:p>
            <a:pPr algn="ctr"/>
            <a:r>
              <a:rPr lang="el-GR" sz="2000" b="1" dirty="0">
                <a:hlinkClick r:id="rId2" action="ppaction://hlinkfile"/>
              </a:rPr>
              <a:t>Ο αποικισμός της Κάτω Ιταλίας</a:t>
            </a:r>
            <a:endParaRPr lang="el-GR" sz="2000" b="1" dirty="0"/>
          </a:p>
          <a:p>
            <a:pPr algn="ctr"/>
            <a:r>
              <a:rPr lang="el-GR" sz="2000" b="1" dirty="0">
                <a:hlinkClick r:id="rId3" action="ppaction://hlinkfile"/>
              </a:rPr>
              <a:t>Κυρήνη, αποικία στη  Β. Αφρική</a:t>
            </a:r>
            <a:endParaRPr lang="el-GR" sz="2000" b="1" dirty="0"/>
          </a:p>
          <a:p>
            <a:endParaRPr lang="el-GR" b="1" dirty="0"/>
          </a:p>
        </p:txBody>
      </p:sp>
      <p:sp>
        <p:nvSpPr>
          <p:cNvPr id="7" name="6 - TextBox"/>
          <p:cNvSpPr txBox="1"/>
          <p:nvPr/>
        </p:nvSpPr>
        <p:spPr>
          <a:xfrm>
            <a:off x="611560" y="3140968"/>
            <a:ext cx="8064896" cy="3416320"/>
          </a:xfrm>
          <a:prstGeom prst="rect">
            <a:avLst/>
          </a:prstGeom>
          <a:solidFill>
            <a:schemeClr val="bg2"/>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l-GR" sz="2400" dirty="0">
                <a:latin typeface="Comic Sans MS" pitchFamily="66" charset="0"/>
              </a:rPr>
              <a:t>Ζείτε στην Αθήνα τον 8</a:t>
            </a:r>
            <a:r>
              <a:rPr lang="el-GR" sz="2400" baseline="30000" dirty="0">
                <a:latin typeface="Comic Sans MS" pitchFamily="66" charset="0"/>
              </a:rPr>
              <a:t>ο</a:t>
            </a:r>
            <a:r>
              <a:rPr lang="el-GR" sz="2400" dirty="0">
                <a:latin typeface="Comic Sans MS" pitchFamily="66" charset="0"/>
              </a:rPr>
              <a:t> αι. και οριστήκατε </a:t>
            </a:r>
            <a:r>
              <a:rPr lang="el-GR" sz="2400" dirty="0">
                <a:latin typeface="Comic Sans MS" pitchFamily="66" charset="0"/>
                <a:hlinkClick r:id="rId4"/>
              </a:rPr>
              <a:t>οικιστής</a:t>
            </a:r>
            <a:r>
              <a:rPr lang="el-GR" sz="2400" dirty="0">
                <a:latin typeface="Comic Sans MS" pitchFamily="66" charset="0"/>
              </a:rPr>
              <a:t> της νέας αποικίας που θέλει να ιδρύσει η πόλη σας. Η Αθήνα παράγει λάδι, κρασί, λίγα σιτηρά, μέλι και σύκα. Στη συνέλευση στην αγορά θα προτείνετε στους συμπολίτες σας 1-2 περιοχές που θεωρείτε κατάλληλες για δημιουργία </a:t>
            </a:r>
            <a:r>
              <a:rPr lang="el-GR" sz="2400" dirty="0">
                <a:latin typeface="Comic Sans MS" pitchFamily="66" charset="0"/>
                <a:hlinkClick r:id="rId5"/>
              </a:rPr>
              <a:t>αποικίας</a:t>
            </a:r>
            <a:r>
              <a:rPr lang="el-GR" sz="2400" dirty="0">
                <a:latin typeface="Comic Sans MS" pitchFamily="66" charset="0"/>
              </a:rPr>
              <a:t>. Στις προτάσεις σας  να λάβετε υπόψη τα κριτήρια με τα οποία γινόταν η επιλογή του κατάλληλου τόπου για δημιουργία αποικίας, καθώς και τη δυνατότητα θαλάσσιας επικοινωνίας με την </a:t>
            </a:r>
            <a:r>
              <a:rPr lang="el-GR" sz="2400" dirty="0">
                <a:latin typeface="Comic Sans MS" pitchFamily="66" charset="0"/>
                <a:hlinkClick r:id="rId6"/>
              </a:rPr>
              <a:t>Μητρόπολη.  </a:t>
            </a:r>
            <a:endParaRPr lang="el-GR" sz="2400" dirty="0">
              <a:latin typeface="Comic Sans MS" pitchFamily="66" charset="0"/>
            </a:endParaRPr>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817</TotalTime>
  <Words>1434</Words>
  <Application>Microsoft Office PowerPoint</Application>
  <PresentationFormat>Προβολή στην οθόνη (4:3)</PresentationFormat>
  <Paragraphs>123</Paragraphs>
  <Slides>20</Slides>
  <Notes>0</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20</vt:i4>
      </vt:variant>
    </vt:vector>
  </HeadingPairs>
  <TitlesOfParts>
    <vt:vector size="26" baseType="lpstr">
      <vt:lpstr>Arial</vt:lpstr>
      <vt:lpstr>Bookman Old Style</vt:lpstr>
      <vt:lpstr>Calibri</vt:lpstr>
      <vt:lpstr>Comic Sans MS</vt:lpstr>
      <vt:lpstr>Wingdings</vt:lpstr>
      <vt:lpstr>Θέμα του Office</vt:lpstr>
      <vt:lpstr>ΔΙΔΑΚΤΙΚΗ ΠΡΟΤΑΣΗ ΙΣΤΟΡΙΑ Α΄ΛΥΚΕΙΟΥ Β΄ΕΛΛΗΝΙΚΟΣ ΑΠΟΙΚΙΣΜΟΣ</vt:lpstr>
      <vt:lpstr>Παρουσίαση του PowerPoint</vt:lpstr>
      <vt:lpstr>Παρουσίαση του PowerPoint</vt:lpstr>
      <vt:lpstr>Παρουσίαση του PowerPoint</vt:lpstr>
      <vt:lpstr>Γκρεκάνικα: προέλευση</vt:lpstr>
      <vt:lpstr>Παρουσίαση του PowerPoint</vt:lpstr>
      <vt:lpstr>ΟΜΑΔΑ Α’ – ΤΑ ΑΙΤΙΑ  Β΄ΑΠΟΙΚΙΣΜΟΥ</vt:lpstr>
      <vt:lpstr>Παρουσίαση του PowerPoint</vt:lpstr>
      <vt:lpstr>ΟΜΑΔΑ Β’ – ΚΡΙΤΗΡΙΑ ΕΠΙΛΟΓΗΣ ΤΟΠΟΥ</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ΚΟΙΝΟ ΦΥΛΛΟ ΕΡΓΑΣΙΑΣ</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Διαφάνεια 1</dc:title>
  <dc:creator>ελενη</dc:creator>
  <cp:lastModifiedBy>Ελένη Φλωριανού</cp:lastModifiedBy>
  <cp:revision>101</cp:revision>
  <dcterms:created xsi:type="dcterms:W3CDTF">2014-11-08T08:38:54Z</dcterms:created>
  <dcterms:modified xsi:type="dcterms:W3CDTF">2023-12-14T12:33:19Z</dcterms:modified>
</cp:coreProperties>
</file>